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93"/>
  </p:notesMasterIdLst>
  <p:handoutMasterIdLst>
    <p:handoutMasterId r:id="rId94"/>
  </p:handoutMasterIdLst>
  <p:sldIdLst>
    <p:sldId id="290" r:id="rId2"/>
    <p:sldId id="312" r:id="rId3"/>
    <p:sldId id="307" r:id="rId4"/>
    <p:sldId id="333" r:id="rId5"/>
    <p:sldId id="334" r:id="rId6"/>
    <p:sldId id="335" r:id="rId7"/>
    <p:sldId id="336" r:id="rId8"/>
    <p:sldId id="337" r:id="rId9"/>
    <p:sldId id="522" r:id="rId10"/>
    <p:sldId id="494" r:id="rId11"/>
    <p:sldId id="496" r:id="rId12"/>
    <p:sldId id="495" r:id="rId13"/>
    <p:sldId id="338" r:id="rId14"/>
    <p:sldId id="339" r:id="rId15"/>
    <p:sldId id="315" r:id="rId16"/>
    <p:sldId id="326" r:id="rId17"/>
    <p:sldId id="523" r:id="rId18"/>
    <p:sldId id="319" r:id="rId19"/>
    <p:sldId id="320" r:id="rId20"/>
    <p:sldId id="328" r:id="rId21"/>
    <p:sldId id="329" r:id="rId22"/>
    <p:sldId id="526" r:id="rId23"/>
    <p:sldId id="316" r:id="rId24"/>
    <p:sldId id="524" r:id="rId25"/>
    <p:sldId id="318" r:id="rId26"/>
    <p:sldId id="331" r:id="rId27"/>
    <p:sldId id="332" r:id="rId28"/>
    <p:sldId id="340" r:id="rId29"/>
    <p:sldId id="341" r:id="rId30"/>
    <p:sldId id="345" r:id="rId31"/>
    <p:sldId id="342" r:id="rId32"/>
    <p:sldId id="348" r:id="rId33"/>
    <p:sldId id="346" r:id="rId34"/>
    <p:sldId id="349" r:id="rId35"/>
    <p:sldId id="350" r:id="rId36"/>
    <p:sldId id="313" r:id="rId37"/>
    <p:sldId id="344" r:id="rId38"/>
    <p:sldId id="499" r:id="rId39"/>
    <p:sldId id="374" r:id="rId40"/>
    <p:sldId id="296" r:id="rId41"/>
    <p:sldId id="391" r:id="rId42"/>
    <p:sldId id="392" r:id="rId43"/>
    <p:sldId id="393" r:id="rId44"/>
    <p:sldId id="500" r:id="rId45"/>
    <p:sldId id="501" r:id="rId46"/>
    <p:sldId id="502" r:id="rId47"/>
    <p:sldId id="503" r:id="rId48"/>
    <p:sldId id="362" r:id="rId49"/>
    <p:sldId id="363" r:id="rId50"/>
    <p:sldId id="297" r:id="rId51"/>
    <p:sldId id="504" r:id="rId52"/>
    <p:sldId id="505" r:id="rId53"/>
    <p:sldId id="317" r:id="rId54"/>
    <p:sldId id="506" r:id="rId55"/>
    <p:sldId id="508" r:id="rId56"/>
    <p:sldId id="509" r:id="rId57"/>
    <p:sldId id="510" r:id="rId58"/>
    <p:sldId id="511" r:id="rId59"/>
    <p:sldId id="512" r:id="rId60"/>
    <p:sldId id="389" r:id="rId61"/>
    <p:sldId id="513" r:id="rId62"/>
    <p:sldId id="390" r:id="rId63"/>
    <p:sldId id="514" r:id="rId64"/>
    <p:sldId id="515" r:id="rId65"/>
    <p:sldId id="330" r:id="rId66"/>
    <p:sldId id="377" r:id="rId67"/>
    <p:sldId id="361" r:id="rId68"/>
    <p:sldId id="351" r:id="rId69"/>
    <p:sldId id="516" r:id="rId70"/>
    <p:sldId id="517" r:id="rId71"/>
    <p:sldId id="518" r:id="rId72"/>
    <p:sldId id="519" r:id="rId73"/>
    <p:sldId id="520" r:id="rId74"/>
    <p:sldId id="521" r:id="rId75"/>
    <p:sldId id="352" r:id="rId76"/>
    <p:sldId id="356" r:id="rId77"/>
    <p:sldId id="527" r:id="rId78"/>
    <p:sldId id="357" r:id="rId79"/>
    <p:sldId id="358" r:id="rId80"/>
    <p:sldId id="497" r:id="rId81"/>
    <p:sldId id="292" r:id="rId82"/>
    <p:sldId id="343" r:id="rId83"/>
    <p:sldId id="347" r:id="rId84"/>
    <p:sldId id="359" r:id="rId85"/>
    <p:sldId id="525" r:id="rId86"/>
    <p:sldId id="321" r:id="rId87"/>
    <p:sldId id="322" r:id="rId88"/>
    <p:sldId id="323" r:id="rId89"/>
    <p:sldId id="327" r:id="rId90"/>
    <p:sldId id="324" r:id="rId91"/>
    <p:sldId id="325" r:id="rId92"/>
  </p:sldIdLst>
  <p:sldSz cx="9902825" cy="6858000"/>
  <p:notesSz cx="9928225" cy="679767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503" userDrawn="1">
          <p15:clr>
            <a:srgbClr val="A4A3A4"/>
          </p15:clr>
        </p15:guide>
        <p15:guide id="2" pos="4519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85078"/>
    <a:srgbClr val="003C78"/>
    <a:srgbClr val="1E3C5A"/>
    <a:srgbClr val="234669"/>
    <a:srgbClr val="264B71"/>
    <a:srgbClr val="FF3333"/>
    <a:srgbClr val="FFCC99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93" autoAdjust="0"/>
    <p:restoredTop sz="97436" autoAdjust="0"/>
  </p:normalViewPr>
  <p:slideViewPr>
    <p:cSldViewPr>
      <p:cViewPr varScale="1">
        <p:scale>
          <a:sx n="202" d="100"/>
          <a:sy n="202" d="100"/>
        </p:scale>
        <p:origin x="4308" y="726"/>
      </p:cViewPr>
      <p:guideLst>
        <p:guide orient="horz" pos="2160"/>
        <p:guide pos="31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20" d="100"/>
          <a:sy n="20" d="100"/>
        </p:scale>
        <p:origin x="-1088" y="-84"/>
      </p:cViewPr>
      <p:guideLst>
        <p:guide orient="horz" pos="1503"/>
        <p:guide pos="451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D6A7D8-40D4-42D1-AAD5-95971F9FA09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803D8663-32B2-4CD2-976E-A72B982744D3}">
      <dgm:prSet phldrT="[Text]"/>
      <dgm:spPr>
        <a:xfrm>
          <a:off x="2366" y="2090395"/>
          <a:ext cx="2883024" cy="1153209"/>
        </a:xfr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1. Locate Bug</a:t>
          </a:r>
        </a:p>
      </dgm:t>
    </dgm:pt>
    <dgm:pt modelId="{F338A347-73B8-4F26-856E-27815788FB7E}" type="parTrans" cxnId="{8E5349E1-29D4-4B48-962B-9A2691ECD207}">
      <dgm:prSet/>
      <dgm:spPr/>
      <dgm:t>
        <a:bodyPr/>
        <a:lstStyle/>
        <a:p>
          <a:endParaRPr lang="en-US"/>
        </a:p>
      </dgm:t>
    </dgm:pt>
    <dgm:pt modelId="{87F9F641-BFD3-4E4B-9570-8A6529EAE5AD}" type="sibTrans" cxnId="{8E5349E1-29D4-4B48-962B-9A2691ECD207}">
      <dgm:prSet/>
      <dgm:spPr/>
      <dgm:t>
        <a:bodyPr/>
        <a:lstStyle/>
        <a:p>
          <a:endParaRPr lang="en-US"/>
        </a:p>
      </dgm:t>
    </dgm:pt>
    <dgm:pt modelId="{D0153312-6440-4542-8733-297E565BBCA4}">
      <dgm:prSet phldrT="[Text]"/>
      <dgm:spPr>
        <a:xfrm>
          <a:off x="2597087" y="2090395"/>
          <a:ext cx="2883024" cy="1153209"/>
        </a:xfr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2. Repair Program</a:t>
          </a:r>
        </a:p>
      </dgm:t>
    </dgm:pt>
    <dgm:pt modelId="{F6B04C84-32F1-48DE-9C66-BD2D4390DEB2}" type="parTrans" cxnId="{3562C533-5516-495D-AA9D-A19D09FF347A}">
      <dgm:prSet/>
      <dgm:spPr/>
      <dgm:t>
        <a:bodyPr/>
        <a:lstStyle/>
        <a:p>
          <a:endParaRPr lang="en-US"/>
        </a:p>
      </dgm:t>
    </dgm:pt>
    <dgm:pt modelId="{BFB60DD9-E720-4FF7-AF3A-8A94EE41367D}" type="sibTrans" cxnId="{3562C533-5516-495D-AA9D-A19D09FF347A}">
      <dgm:prSet/>
      <dgm:spPr/>
      <dgm:t>
        <a:bodyPr/>
        <a:lstStyle/>
        <a:p>
          <a:endParaRPr lang="en-US"/>
        </a:p>
      </dgm:t>
    </dgm:pt>
    <dgm:pt modelId="{B248809B-5BC4-4DEA-99DF-83E8EAEC9D1E}">
      <dgm:prSet phldrT="[Text]"/>
      <dgm:spPr>
        <a:xfrm>
          <a:off x="5191809" y="2090395"/>
          <a:ext cx="2883024" cy="1153209"/>
        </a:xfr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3. Retest Program</a:t>
          </a:r>
        </a:p>
      </dgm:t>
    </dgm:pt>
    <dgm:pt modelId="{5AC7EA56-00EC-46F5-9E5D-345DD7642FC0}" type="parTrans" cxnId="{78009967-D399-46A0-AC15-D332936ADFE4}">
      <dgm:prSet/>
      <dgm:spPr/>
      <dgm:t>
        <a:bodyPr/>
        <a:lstStyle/>
        <a:p>
          <a:endParaRPr lang="en-US"/>
        </a:p>
      </dgm:t>
    </dgm:pt>
    <dgm:pt modelId="{1E654681-FF8C-4DB3-AB64-D85462D6BFB9}" type="sibTrans" cxnId="{78009967-D399-46A0-AC15-D332936ADFE4}">
      <dgm:prSet/>
      <dgm:spPr/>
      <dgm:t>
        <a:bodyPr/>
        <a:lstStyle/>
        <a:p>
          <a:endParaRPr lang="en-US"/>
        </a:p>
      </dgm:t>
    </dgm:pt>
    <dgm:pt modelId="{756FC932-FF27-4A7A-91D1-A4B975DDC0DE}" type="pres">
      <dgm:prSet presAssocID="{22D6A7D8-40D4-42D1-AAD5-95971F9FA092}" presName="Name0" presStyleCnt="0">
        <dgm:presLayoutVars>
          <dgm:dir/>
          <dgm:animLvl val="lvl"/>
          <dgm:resizeHandles val="exact"/>
        </dgm:presLayoutVars>
      </dgm:prSet>
      <dgm:spPr/>
    </dgm:pt>
    <dgm:pt modelId="{83437036-5D98-48B3-B413-DB9E0703C98D}" type="pres">
      <dgm:prSet presAssocID="{803D8663-32B2-4CD2-976E-A72B982744D3}" presName="parTxOnly" presStyleLbl="node1" presStyleIdx="0" presStyleCnt="3">
        <dgm:presLayoutVars>
          <dgm:chMax val="0"/>
          <dgm:chPref val="0"/>
          <dgm:bulletEnabled val="1"/>
        </dgm:presLayoutVars>
      </dgm:prSet>
      <dgm:spPr>
        <a:prstGeom prst="chevron">
          <a:avLst/>
        </a:prstGeom>
      </dgm:spPr>
    </dgm:pt>
    <dgm:pt modelId="{CBD0A89B-E6AA-47C1-93D1-D1366658E564}" type="pres">
      <dgm:prSet presAssocID="{87F9F641-BFD3-4E4B-9570-8A6529EAE5AD}" presName="parTxOnlySpace" presStyleCnt="0"/>
      <dgm:spPr/>
    </dgm:pt>
    <dgm:pt modelId="{C6615C60-8540-4A61-9E1B-7B51F40209DA}" type="pres">
      <dgm:prSet presAssocID="{D0153312-6440-4542-8733-297E565BBCA4}" presName="parTxOnly" presStyleLbl="node1" presStyleIdx="1" presStyleCnt="3">
        <dgm:presLayoutVars>
          <dgm:chMax val="0"/>
          <dgm:chPref val="0"/>
          <dgm:bulletEnabled val="1"/>
        </dgm:presLayoutVars>
      </dgm:prSet>
      <dgm:spPr>
        <a:prstGeom prst="chevron">
          <a:avLst/>
        </a:prstGeom>
      </dgm:spPr>
    </dgm:pt>
    <dgm:pt modelId="{6300C572-8599-4C54-8155-34D19FC38F78}" type="pres">
      <dgm:prSet presAssocID="{BFB60DD9-E720-4FF7-AF3A-8A94EE41367D}" presName="parTxOnlySpace" presStyleCnt="0"/>
      <dgm:spPr/>
    </dgm:pt>
    <dgm:pt modelId="{0F2BDEA1-8275-4572-B420-C2E837FB87E3}" type="pres">
      <dgm:prSet presAssocID="{B248809B-5BC4-4DEA-99DF-83E8EAEC9D1E}" presName="parTxOnly" presStyleLbl="node1" presStyleIdx="2" presStyleCnt="3">
        <dgm:presLayoutVars>
          <dgm:chMax val="0"/>
          <dgm:chPref val="0"/>
          <dgm:bulletEnabled val="1"/>
        </dgm:presLayoutVars>
      </dgm:prSet>
      <dgm:spPr>
        <a:prstGeom prst="chevron">
          <a:avLst/>
        </a:prstGeom>
      </dgm:spPr>
    </dgm:pt>
  </dgm:ptLst>
  <dgm:cxnLst>
    <dgm:cxn modelId="{4931AC12-E9A6-4061-9EBC-4AC9A5E7F2F0}" type="presOf" srcId="{D0153312-6440-4542-8733-297E565BBCA4}" destId="{C6615C60-8540-4A61-9E1B-7B51F40209DA}" srcOrd="0" destOrd="0" presId="urn:microsoft.com/office/officeart/2005/8/layout/chevron1"/>
    <dgm:cxn modelId="{3562C533-5516-495D-AA9D-A19D09FF347A}" srcId="{22D6A7D8-40D4-42D1-AAD5-95971F9FA092}" destId="{D0153312-6440-4542-8733-297E565BBCA4}" srcOrd="1" destOrd="0" parTransId="{F6B04C84-32F1-48DE-9C66-BD2D4390DEB2}" sibTransId="{BFB60DD9-E720-4FF7-AF3A-8A94EE41367D}"/>
    <dgm:cxn modelId="{66446D64-3910-4097-9464-AE1860A155CD}" type="presOf" srcId="{B248809B-5BC4-4DEA-99DF-83E8EAEC9D1E}" destId="{0F2BDEA1-8275-4572-B420-C2E837FB87E3}" srcOrd="0" destOrd="0" presId="urn:microsoft.com/office/officeart/2005/8/layout/chevron1"/>
    <dgm:cxn modelId="{78009967-D399-46A0-AC15-D332936ADFE4}" srcId="{22D6A7D8-40D4-42D1-AAD5-95971F9FA092}" destId="{B248809B-5BC4-4DEA-99DF-83E8EAEC9D1E}" srcOrd="2" destOrd="0" parTransId="{5AC7EA56-00EC-46F5-9E5D-345DD7642FC0}" sibTransId="{1E654681-FF8C-4DB3-AB64-D85462D6BFB9}"/>
    <dgm:cxn modelId="{AC0EF7AD-305D-458F-872A-CDBE35443A4D}" type="presOf" srcId="{803D8663-32B2-4CD2-976E-A72B982744D3}" destId="{83437036-5D98-48B3-B413-DB9E0703C98D}" srcOrd="0" destOrd="0" presId="urn:microsoft.com/office/officeart/2005/8/layout/chevron1"/>
    <dgm:cxn modelId="{89CB99BC-5DF1-44A1-89F3-F1FBFD228181}" type="presOf" srcId="{22D6A7D8-40D4-42D1-AAD5-95971F9FA092}" destId="{756FC932-FF27-4A7A-91D1-A4B975DDC0DE}" srcOrd="0" destOrd="0" presId="urn:microsoft.com/office/officeart/2005/8/layout/chevron1"/>
    <dgm:cxn modelId="{8E5349E1-29D4-4B48-962B-9A2691ECD207}" srcId="{22D6A7D8-40D4-42D1-AAD5-95971F9FA092}" destId="{803D8663-32B2-4CD2-976E-A72B982744D3}" srcOrd="0" destOrd="0" parTransId="{F338A347-73B8-4F26-856E-27815788FB7E}" sibTransId="{87F9F641-BFD3-4E4B-9570-8A6529EAE5AD}"/>
    <dgm:cxn modelId="{ABFFE824-EDE1-4739-BB1B-F1EB166BA891}" type="presParOf" srcId="{756FC932-FF27-4A7A-91D1-A4B975DDC0DE}" destId="{83437036-5D98-48B3-B413-DB9E0703C98D}" srcOrd="0" destOrd="0" presId="urn:microsoft.com/office/officeart/2005/8/layout/chevron1"/>
    <dgm:cxn modelId="{5F0F9797-ADC8-4058-9785-B6825425402C}" type="presParOf" srcId="{756FC932-FF27-4A7A-91D1-A4B975DDC0DE}" destId="{CBD0A89B-E6AA-47C1-93D1-D1366658E564}" srcOrd="1" destOrd="0" presId="urn:microsoft.com/office/officeart/2005/8/layout/chevron1"/>
    <dgm:cxn modelId="{3F621161-486A-4283-AD06-F21AC2F1D66C}" type="presParOf" srcId="{756FC932-FF27-4A7A-91D1-A4B975DDC0DE}" destId="{C6615C60-8540-4A61-9E1B-7B51F40209DA}" srcOrd="2" destOrd="0" presId="urn:microsoft.com/office/officeart/2005/8/layout/chevron1"/>
    <dgm:cxn modelId="{061D4C9E-8477-48B9-B12B-4DA79E5DB39E}" type="presParOf" srcId="{756FC932-FF27-4A7A-91D1-A4B975DDC0DE}" destId="{6300C572-8599-4C54-8155-34D19FC38F78}" srcOrd="3" destOrd="0" presId="urn:microsoft.com/office/officeart/2005/8/layout/chevron1"/>
    <dgm:cxn modelId="{BEB92E9A-481F-4D66-9A7E-026E33DEF198}" type="presParOf" srcId="{756FC932-FF27-4A7A-91D1-A4B975DDC0DE}" destId="{0F2BDEA1-8275-4572-B420-C2E837FB87E3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D6A7D8-40D4-42D1-AAD5-95971F9FA09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803D8663-32B2-4CD2-976E-A72B982744D3}">
      <dgm:prSet phldrT="[Text]"/>
      <dgm:spPr>
        <a:xfrm>
          <a:off x="2366" y="2090395"/>
          <a:ext cx="2883024" cy="1153209"/>
        </a:xfr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1. Locate Bug</a:t>
          </a:r>
        </a:p>
      </dgm:t>
    </dgm:pt>
    <dgm:pt modelId="{F338A347-73B8-4F26-856E-27815788FB7E}" type="parTrans" cxnId="{8E5349E1-29D4-4B48-962B-9A2691ECD207}">
      <dgm:prSet/>
      <dgm:spPr/>
      <dgm:t>
        <a:bodyPr/>
        <a:lstStyle/>
        <a:p>
          <a:endParaRPr lang="en-US"/>
        </a:p>
      </dgm:t>
    </dgm:pt>
    <dgm:pt modelId="{87F9F641-BFD3-4E4B-9570-8A6529EAE5AD}" type="sibTrans" cxnId="{8E5349E1-29D4-4B48-962B-9A2691ECD207}">
      <dgm:prSet/>
      <dgm:spPr/>
      <dgm:t>
        <a:bodyPr/>
        <a:lstStyle/>
        <a:p>
          <a:endParaRPr lang="en-US"/>
        </a:p>
      </dgm:t>
    </dgm:pt>
    <dgm:pt modelId="{D0153312-6440-4542-8733-297E565BBCA4}">
      <dgm:prSet phldrT="[Text]"/>
      <dgm:spPr>
        <a:xfrm>
          <a:off x="2597087" y="2090395"/>
          <a:ext cx="2883024" cy="1153209"/>
        </a:xfr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2. Repair Program</a:t>
          </a:r>
        </a:p>
      </dgm:t>
    </dgm:pt>
    <dgm:pt modelId="{F6B04C84-32F1-48DE-9C66-BD2D4390DEB2}" type="parTrans" cxnId="{3562C533-5516-495D-AA9D-A19D09FF347A}">
      <dgm:prSet/>
      <dgm:spPr/>
      <dgm:t>
        <a:bodyPr/>
        <a:lstStyle/>
        <a:p>
          <a:endParaRPr lang="en-US"/>
        </a:p>
      </dgm:t>
    </dgm:pt>
    <dgm:pt modelId="{BFB60DD9-E720-4FF7-AF3A-8A94EE41367D}" type="sibTrans" cxnId="{3562C533-5516-495D-AA9D-A19D09FF347A}">
      <dgm:prSet/>
      <dgm:spPr/>
      <dgm:t>
        <a:bodyPr/>
        <a:lstStyle/>
        <a:p>
          <a:endParaRPr lang="en-US"/>
        </a:p>
      </dgm:t>
    </dgm:pt>
    <dgm:pt modelId="{B248809B-5BC4-4DEA-99DF-83E8EAEC9D1E}">
      <dgm:prSet phldrT="[Text]"/>
      <dgm:spPr>
        <a:xfrm>
          <a:off x="5191809" y="2090395"/>
          <a:ext cx="2883024" cy="1153209"/>
        </a:xfr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3. Retest Program</a:t>
          </a:r>
        </a:p>
      </dgm:t>
    </dgm:pt>
    <dgm:pt modelId="{5AC7EA56-00EC-46F5-9E5D-345DD7642FC0}" type="parTrans" cxnId="{78009967-D399-46A0-AC15-D332936ADFE4}">
      <dgm:prSet/>
      <dgm:spPr/>
      <dgm:t>
        <a:bodyPr/>
        <a:lstStyle/>
        <a:p>
          <a:endParaRPr lang="en-US"/>
        </a:p>
      </dgm:t>
    </dgm:pt>
    <dgm:pt modelId="{1E654681-FF8C-4DB3-AB64-D85462D6BFB9}" type="sibTrans" cxnId="{78009967-D399-46A0-AC15-D332936ADFE4}">
      <dgm:prSet/>
      <dgm:spPr/>
      <dgm:t>
        <a:bodyPr/>
        <a:lstStyle/>
        <a:p>
          <a:endParaRPr lang="en-US"/>
        </a:p>
      </dgm:t>
    </dgm:pt>
    <dgm:pt modelId="{756FC932-FF27-4A7A-91D1-A4B975DDC0DE}" type="pres">
      <dgm:prSet presAssocID="{22D6A7D8-40D4-42D1-AAD5-95971F9FA092}" presName="Name0" presStyleCnt="0">
        <dgm:presLayoutVars>
          <dgm:dir/>
          <dgm:animLvl val="lvl"/>
          <dgm:resizeHandles val="exact"/>
        </dgm:presLayoutVars>
      </dgm:prSet>
      <dgm:spPr/>
    </dgm:pt>
    <dgm:pt modelId="{83437036-5D98-48B3-B413-DB9E0703C98D}" type="pres">
      <dgm:prSet presAssocID="{803D8663-32B2-4CD2-976E-A72B982744D3}" presName="parTxOnly" presStyleLbl="node1" presStyleIdx="0" presStyleCnt="3">
        <dgm:presLayoutVars>
          <dgm:chMax val="0"/>
          <dgm:chPref val="0"/>
          <dgm:bulletEnabled val="1"/>
        </dgm:presLayoutVars>
      </dgm:prSet>
      <dgm:spPr>
        <a:prstGeom prst="chevron">
          <a:avLst/>
        </a:prstGeom>
      </dgm:spPr>
    </dgm:pt>
    <dgm:pt modelId="{CBD0A89B-E6AA-47C1-93D1-D1366658E564}" type="pres">
      <dgm:prSet presAssocID="{87F9F641-BFD3-4E4B-9570-8A6529EAE5AD}" presName="parTxOnlySpace" presStyleCnt="0"/>
      <dgm:spPr/>
    </dgm:pt>
    <dgm:pt modelId="{C6615C60-8540-4A61-9E1B-7B51F40209DA}" type="pres">
      <dgm:prSet presAssocID="{D0153312-6440-4542-8733-297E565BBCA4}" presName="parTxOnly" presStyleLbl="node1" presStyleIdx="1" presStyleCnt="3">
        <dgm:presLayoutVars>
          <dgm:chMax val="0"/>
          <dgm:chPref val="0"/>
          <dgm:bulletEnabled val="1"/>
        </dgm:presLayoutVars>
      </dgm:prSet>
      <dgm:spPr>
        <a:prstGeom prst="chevron">
          <a:avLst/>
        </a:prstGeom>
      </dgm:spPr>
    </dgm:pt>
    <dgm:pt modelId="{6300C572-8599-4C54-8155-34D19FC38F78}" type="pres">
      <dgm:prSet presAssocID="{BFB60DD9-E720-4FF7-AF3A-8A94EE41367D}" presName="parTxOnlySpace" presStyleCnt="0"/>
      <dgm:spPr/>
    </dgm:pt>
    <dgm:pt modelId="{0F2BDEA1-8275-4572-B420-C2E837FB87E3}" type="pres">
      <dgm:prSet presAssocID="{B248809B-5BC4-4DEA-99DF-83E8EAEC9D1E}" presName="parTxOnly" presStyleLbl="node1" presStyleIdx="2" presStyleCnt="3">
        <dgm:presLayoutVars>
          <dgm:chMax val="0"/>
          <dgm:chPref val="0"/>
          <dgm:bulletEnabled val="1"/>
        </dgm:presLayoutVars>
      </dgm:prSet>
      <dgm:spPr>
        <a:prstGeom prst="chevron">
          <a:avLst/>
        </a:prstGeom>
      </dgm:spPr>
    </dgm:pt>
  </dgm:ptLst>
  <dgm:cxnLst>
    <dgm:cxn modelId="{8D2EB824-0D09-4BEA-A3C9-FA23C5F0F25B}" type="presOf" srcId="{D0153312-6440-4542-8733-297E565BBCA4}" destId="{C6615C60-8540-4A61-9E1B-7B51F40209DA}" srcOrd="0" destOrd="0" presId="urn:microsoft.com/office/officeart/2005/8/layout/chevron1"/>
    <dgm:cxn modelId="{3562C533-5516-495D-AA9D-A19D09FF347A}" srcId="{22D6A7D8-40D4-42D1-AAD5-95971F9FA092}" destId="{D0153312-6440-4542-8733-297E565BBCA4}" srcOrd="1" destOrd="0" parTransId="{F6B04C84-32F1-48DE-9C66-BD2D4390DEB2}" sibTransId="{BFB60DD9-E720-4FF7-AF3A-8A94EE41367D}"/>
    <dgm:cxn modelId="{78009967-D399-46A0-AC15-D332936ADFE4}" srcId="{22D6A7D8-40D4-42D1-AAD5-95971F9FA092}" destId="{B248809B-5BC4-4DEA-99DF-83E8EAEC9D1E}" srcOrd="2" destOrd="0" parTransId="{5AC7EA56-00EC-46F5-9E5D-345DD7642FC0}" sibTransId="{1E654681-FF8C-4DB3-AB64-D85462D6BFB9}"/>
    <dgm:cxn modelId="{7F3C3988-5098-4E86-BE0A-1741FAFC07E6}" type="presOf" srcId="{B248809B-5BC4-4DEA-99DF-83E8EAEC9D1E}" destId="{0F2BDEA1-8275-4572-B420-C2E837FB87E3}" srcOrd="0" destOrd="0" presId="urn:microsoft.com/office/officeart/2005/8/layout/chevron1"/>
    <dgm:cxn modelId="{8E5349E1-29D4-4B48-962B-9A2691ECD207}" srcId="{22D6A7D8-40D4-42D1-AAD5-95971F9FA092}" destId="{803D8663-32B2-4CD2-976E-A72B982744D3}" srcOrd="0" destOrd="0" parTransId="{F338A347-73B8-4F26-856E-27815788FB7E}" sibTransId="{87F9F641-BFD3-4E4B-9570-8A6529EAE5AD}"/>
    <dgm:cxn modelId="{D951B3E7-AE75-45F1-8C5A-28B58E7F7236}" type="presOf" srcId="{22D6A7D8-40D4-42D1-AAD5-95971F9FA092}" destId="{756FC932-FF27-4A7A-91D1-A4B975DDC0DE}" srcOrd="0" destOrd="0" presId="urn:microsoft.com/office/officeart/2005/8/layout/chevron1"/>
    <dgm:cxn modelId="{9A3578EF-184A-4603-B342-13E3F15B2B1F}" type="presOf" srcId="{803D8663-32B2-4CD2-976E-A72B982744D3}" destId="{83437036-5D98-48B3-B413-DB9E0703C98D}" srcOrd="0" destOrd="0" presId="urn:microsoft.com/office/officeart/2005/8/layout/chevron1"/>
    <dgm:cxn modelId="{F9270CBA-9C9F-49E4-9F29-2E13FF177AF3}" type="presParOf" srcId="{756FC932-FF27-4A7A-91D1-A4B975DDC0DE}" destId="{83437036-5D98-48B3-B413-DB9E0703C98D}" srcOrd="0" destOrd="0" presId="urn:microsoft.com/office/officeart/2005/8/layout/chevron1"/>
    <dgm:cxn modelId="{9BF58289-1CAB-4BDF-A377-5EF435083766}" type="presParOf" srcId="{756FC932-FF27-4A7A-91D1-A4B975DDC0DE}" destId="{CBD0A89B-E6AA-47C1-93D1-D1366658E564}" srcOrd="1" destOrd="0" presId="urn:microsoft.com/office/officeart/2005/8/layout/chevron1"/>
    <dgm:cxn modelId="{143EF416-45AF-458B-B6A9-A97A9AACB669}" type="presParOf" srcId="{756FC932-FF27-4A7A-91D1-A4B975DDC0DE}" destId="{C6615C60-8540-4A61-9E1B-7B51F40209DA}" srcOrd="2" destOrd="0" presId="urn:microsoft.com/office/officeart/2005/8/layout/chevron1"/>
    <dgm:cxn modelId="{BD66B105-98EA-4BC2-B3A6-DC42BF01698D}" type="presParOf" srcId="{756FC932-FF27-4A7A-91D1-A4B975DDC0DE}" destId="{6300C572-8599-4C54-8155-34D19FC38F78}" srcOrd="3" destOrd="0" presId="urn:microsoft.com/office/officeart/2005/8/layout/chevron1"/>
    <dgm:cxn modelId="{5D0836E7-17D3-4615-A66F-24DA1A2731C2}" type="presParOf" srcId="{756FC932-FF27-4A7A-91D1-A4B975DDC0DE}" destId="{0F2BDEA1-8275-4572-B420-C2E837FB87E3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437036-5D98-48B3-B413-DB9E0703C98D}">
      <dsp:nvSpPr>
        <dsp:cNvPr id="0" name=""/>
        <dsp:cNvSpPr/>
      </dsp:nvSpPr>
      <dsp:spPr>
        <a:xfrm>
          <a:off x="2366" y="2090395"/>
          <a:ext cx="2883024" cy="1153209"/>
        </a:xfrm>
        <a:prstGeom prst="chevron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1. Locate Bug</a:t>
          </a:r>
        </a:p>
      </dsp:txBody>
      <dsp:txXfrm>
        <a:off x="578971" y="2090395"/>
        <a:ext cx="1729815" cy="1153209"/>
      </dsp:txXfrm>
    </dsp:sp>
    <dsp:sp modelId="{C6615C60-8540-4A61-9E1B-7B51F40209DA}">
      <dsp:nvSpPr>
        <dsp:cNvPr id="0" name=""/>
        <dsp:cNvSpPr/>
      </dsp:nvSpPr>
      <dsp:spPr>
        <a:xfrm>
          <a:off x="2597087" y="2090395"/>
          <a:ext cx="2883024" cy="1153209"/>
        </a:xfrm>
        <a:prstGeom prst="chevron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2. Repair Program</a:t>
          </a:r>
        </a:p>
      </dsp:txBody>
      <dsp:txXfrm>
        <a:off x="3173692" y="2090395"/>
        <a:ext cx="1729815" cy="1153209"/>
      </dsp:txXfrm>
    </dsp:sp>
    <dsp:sp modelId="{0F2BDEA1-8275-4572-B420-C2E837FB87E3}">
      <dsp:nvSpPr>
        <dsp:cNvPr id="0" name=""/>
        <dsp:cNvSpPr/>
      </dsp:nvSpPr>
      <dsp:spPr>
        <a:xfrm>
          <a:off x="5191809" y="2090395"/>
          <a:ext cx="2883024" cy="1153209"/>
        </a:xfrm>
        <a:prstGeom prst="chevron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3. Retest Program</a:t>
          </a:r>
        </a:p>
      </dsp:txBody>
      <dsp:txXfrm>
        <a:off x="5768414" y="2090395"/>
        <a:ext cx="1729815" cy="11532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437036-5D98-48B3-B413-DB9E0703C98D}">
      <dsp:nvSpPr>
        <dsp:cNvPr id="0" name=""/>
        <dsp:cNvSpPr/>
      </dsp:nvSpPr>
      <dsp:spPr>
        <a:xfrm>
          <a:off x="2366" y="2090395"/>
          <a:ext cx="2883024" cy="1153209"/>
        </a:xfrm>
        <a:prstGeom prst="chevron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1. Locate Bug</a:t>
          </a:r>
        </a:p>
      </dsp:txBody>
      <dsp:txXfrm>
        <a:off x="578971" y="2090395"/>
        <a:ext cx="1729815" cy="1153209"/>
      </dsp:txXfrm>
    </dsp:sp>
    <dsp:sp modelId="{C6615C60-8540-4A61-9E1B-7B51F40209DA}">
      <dsp:nvSpPr>
        <dsp:cNvPr id="0" name=""/>
        <dsp:cNvSpPr/>
      </dsp:nvSpPr>
      <dsp:spPr>
        <a:xfrm>
          <a:off x="2597087" y="2090395"/>
          <a:ext cx="2883024" cy="1153209"/>
        </a:xfrm>
        <a:prstGeom prst="chevron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2. Repair Program</a:t>
          </a:r>
        </a:p>
      </dsp:txBody>
      <dsp:txXfrm>
        <a:off x="3173692" y="2090395"/>
        <a:ext cx="1729815" cy="1153209"/>
      </dsp:txXfrm>
    </dsp:sp>
    <dsp:sp modelId="{0F2BDEA1-8275-4572-B420-C2E837FB87E3}">
      <dsp:nvSpPr>
        <dsp:cNvPr id="0" name=""/>
        <dsp:cNvSpPr/>
      </dsp:nvSpPr>
      <dsp:spPr>
        <a:xfrm>
          <a:off x="5191809" y="2090395"/>
          <a:ext cx="2883024" cy="1153209"/>
        </a:xfrm>
        <a:prstGeom prst="chevron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3. Retest Program</a:t>
          </a:r>
        </a:p>
      </dsp:txBody>
      <dsp:txXfrm>
        <a:off x="5768414" y="2090395"/>
        <a:ext cx="1729815" cy="11532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2319" y="-1124"/>
            <a:ext cx="4255262" cy="315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105" tIns="0" rIns="19105" bIns="0" numCol="1" anchor="t" anchorCtr="0" compatLnSpc="1">
            <a:prstTxWarp prst="textNoShape">
              <a:avLst/>
            </a:prstTxWarp>
          </a:bodyPr>
          <a:lstStyle>
            <a:lvl1pPr defTabSz="868788">
              <a:defRPr sz="100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40646" y="-1124"/>
            <a:ext cx="4255262" cy="315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105" tIns="0" rIns="19105" bIns="0" numCol="1" anchor="t" anchorCtr="0" compatLnSpc="1">
            <a:prstTxWarp prst="textNoShape">
              <a:avLst/>
            </a:prstTxWarp>
          </a:bodyPr>
          <a:lstStyle>
            <a:lvl1pPr algn="r" defTabSz="868788">
              <a:defRPr sz="100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2319" y="6430143"/>
            <a:ext cx="4255262" cy="368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105" tIns="0" rIns="19105" bIns="0" numCol="1" anchor="b" anchorCtr="0" compatLnSpc="1">
            <a:prstTxWarp prst="textNoShape">
              <a:avLst/>
            </a:prstTxWarp>
          </a:bodyPr>
          <a:lstStyle>
            <a:lvl1pPr defTabSz="868788">
              <a:defRPr sz="1000" i="1"/>
            </a:lvl1pPr>
          </a:lstStyle>
          <a:p>
            <a:pPr>
              <a:defRPr/>
            </a:pPr>
            <a:r>
              <a:rPr lang="en-US"/>
              <a:t>Software Design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40646" y="6430143"/>
            <a:ext cx="4255262" cy="368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105" tIns="0" rIns="19105" bIns="0" numCol="1" anchor="b" anchorCtr="0" compatLnSpc="1">
            <a:prstTxWarp prst="textNoShape">
              <a:avLst/>
            </a:prstTxWarp>
          </a:bodyPr>
          <a:lstStyle>
            <a:lvl1pPr algn="r" defTabSz="868788">
              <a:defRPr sz="1000" i="1"/>
            </a:lvl1pPr>
          </a:lstStyle>
          <a:p>
            <a:pPr>
              <a:defRPr/>
            </a:pPr>
            <a:fld id="{B0AC2A3D-B99B-4BE3-904E-8F9BDE86B7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5663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640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06.66666" units="1/cm"/>
          <inkml:channelProperty channel="Y" name="resolution" value="63.52941" units="1/cm"/>
          <inkml:channelProperty channel="T" name="resolution" value="1" units="1/dev"/>
        </inkml:channelProperties>
      </inkml:inkSource>
      <inkml:timestamp xml:id="ts0" timeString="2020-09-14T13:32:54.2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20161 6059 0,'9'0'110,"9"0"-95,35 0-15,0-18 16,-1 18-16,19 0 16,8 0-16,10 0 15,-1 0-15,0 0 16,-17 0-16,-1 0 15,1-9-15,8-8 16,-8 17-16,-27 0 16,0 0-16,17-9 15,-34 9-15,-1 0 16,19 0-16,-19 0 16,0 0-16,10-9 15,-19 9-15,10-9 16,-10 9-16,-8 0 15,9 0 1,-9 0 0,0 0-1,-1 0 1</inkml:trace>
  <inkml:trace contextRef="#ctx0" brushRef="#br0" timeOffset="2681.01">15117 9437 0,'0'-18'47,"0"9"-31,8 1-16,10-1 15,-9 9 1,0 0-16,-1 0 15,28 0-15,-19 0 16,10-18-16,-1 18 16,18 0-16,-17-9 15,-1 9-15,10 0 16,-10 0 0,0 0-16,-17 0 15,9 0-15,-9 0 16</inkml:trace>
  <inkml:trace contextRef="#ctx0" brushRef="#br0" timeOffset="3330.86">15496 9278 0,'0'18'94,"0"-9"-94,0-1 15,0 28-15,0-19 16,-9 19-16,9-10 16,0 0-16,-9-17 15,9 9-15,0-9 16,0 0 0,0-27 124,0 9-140,0 0 16</inkml:trace>
  <inkml:trace contextRef="#ctx0" brushRef="#br0" timeOffset="4089.84">15478 9269 0,'9'0'109,"0"0"-93,0 0-16,26 18 16,-17-9-16,43 17 15,-34-17 1,-1 9-16,18 8 16,36-17-16,-54 0 15,-17-9-15,9 0 16,-18 9-16,8-1 109,-25 1-93,-27-9-1,0 0-15,-27 9 16,9 17 0,27-17-16,-9-9 15,9 9-15,-10 0 16,37-9-16,-1 9 16,0-9-1,0 9 16</inkml:trace>
  <inkml:trace contextRef="#ctx0" brushRef="#br0" timeOffset="79382.59">1358 8343 0,'9'0'16,"-9"9"46,-9 9-46,-26-1 0,17 19-1,-8-19-15,-1 36 16,1-18-16,8-8 15,1 8-15,-19 36 16,19-45-16,-10 27 16,10-9-16,-1-9 15,0 45-15,18-45 16,-8 0-16,8 27 16,0 115-1,0-133 1,0-18-16,0 9 15,0 18 1,0-44-16,0 44 16,0-35-16,0-1 15,8 45 1,-8-44-16,9 35 16,-9-45-16,0 19 15,9 17 1,-9-18-16,0 18 15,0-17-15,0-1 16,0 10-16,0-19 16,-9 54-16,-8-36 15,-19 9 1,10-17-16,-10 8 16,-8 9-16,9-17 15,9-1-15,-18 0 16,26-17-16,-17 0 15,17 18-15,44-19 125,-8 19-109,-9-27-16,17 17 16,1-8-16,-10 9 15,28 17-15,-37-26 16,19 17-16,-1-8 16,1 26-16,-10-26 15,1 8-15,-9-17 16,9 26-1,-10-17-15,1 26 16,9-17-16,-18 17 16,26 0-16,-17 26 15,-9-17-15,0-9 16,0 9-16,0 35 16,0-52-16,0 17 15,0 17-15,0 27 16,0-44-16,0 0 15,0 0-15,0-9 16,0 35-16,0-43 16,0 8-16,0-9 15,9 18-15,17-26 16,-17-10 0,0-8-16,9 0 15,-1 0 1,1-9-1,0 0-15,34 8 16,-34-8-16,9 0 16,8 0-16,-26 0 15,26 0-15,-17 0 16,-10 0 0,1 0-16,0 0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640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06.66666" units="1/cm"/>
          <inkml:channelProperty channel="Y" name="resolution" value="63.52941" units="1/cm"/>
          <inkml:channelProperty channel="T" name="resolution" value="1" units="1/dev"/>
        </inkml:channelProperties>
      </inkml:inkSource>
      <inkml:timestamp xml:id="ts0" timeString="2020-09-21T12:16:07.5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988 5115 0,'0'9'125,"0"0"-125,0 17 15,0-17-15,0 26 16,9-8-16,-9 35 15,0-27-15,0 27 16,0-18-16,0-18 16,0 80-16,8-44 15,-8 97-15,0-107 16,0 19-16,0 70 16,0-88-1,0 0-15,18 79 0,-18-79 16,0-18-1,9 18-15,-9 88 16,0-96-16,0 8 16,9-18-16,-9 62 15,9-71-15,-9 1 16,0-1-16,8 9 16,-8 27-16,9-35 15,-9 8-15,9-17 16,-9-1-16,9 1 15,-9-9 1,9-9 31,-1 0-31,28 0-1,17 0-15,17 0 16,54 0-16,34 0 15,54 0-15,-18 0 16,44 0-16,230 0 16,-142 0-16,36 0 15,-186 0-15,141 0 16,80 0-16,-220 0 16,140 0-16,-140 0 15,-19 0-15,142 17 16,-132-17-1,52 0-15,1 18 16,-27-18-16,0 18 16,0-18-16,26 8 15,36-8-15,-35 18 16,70-18-16,0 0 16,44 26-16,-212-26 15,195 0-15,79 0 16,8-17-16,-52 17 15,-229 0-15,149-18 16,18 18-16,9-17 16,-194 17-16,132 0 15,18 0-15,-168-9 16,335-9 0,-105 18-16,-195-18 15,203 1-15,-202 17 16,167-18-1,-176 9-15,123 9 16,-132 0-16,141-17 16,-142 17-16,1 0 15,185 0-15,106 0 16,0 0-16,-35 0 16,-239 0-16,168 0 15,71 0-15,-1 0 16,-220 0-16,203 0 15,53-18 1,-256 18-16,239 0 16,8 0-16,-247 0 15,185 0-15,71 0 16,-265 0-16,274 0 16,61 0-16,-317 0 15,282 0-15,36 0 16,-327 0-16,229 0 15,-8 0-15,282 0 16,-538 0-16,158 0 16,27 0-1,-185 0-15,132 0 16,18 0-16,-150 0 16,158 0-16,-131 18 15,158-1-15,-185-17 16,299 18-16,-264-18 15,-88 0-15,53 0 16,0 0 0,0-9-16,-71 9 15,44-9-15,-8 9 16,-53-8-16,26 8 16,-44-9-16,9 9 15,-9-9 1,0 0-16,0 0 15,0-17 1,0-45-16,-9-17 16,-9 18-16,-8-63 15,-18-8 1,8 44-16,-43-88 16,17 35-16,27 62 15,-9 8-15,9 1 16,-1 17-16,10 18 15,-1-18-15,10 18 16,-1 18-16,-8-18 16,8 17-16,0-17 15,-8 27-15,8-27 16,-17-18-16,8 0 16,10 44-16,-1-35 15,-17 1-15,26 34 16,-17-17-16,17 26 15,-9-18 1,18 19-16,-9-1 16,9 0-16,-8 9 15,8-9 1,-9 9-16,0 0 16,-9-9-1,9 0-15,9 1 16,-26-1-16,-36 0 15,9-9-15,-70 10 16,-124-10-16,-79 18 16,-71 0-16,35 0 15,-141 18-15,-79-1 16,-141 10-16,150-27 16,0 0-16,-151 26 15,-96-26-15,0 0 16,70 0-16,27 27 15,70-1-15,-26-26 16,274 18-16,-310-18 16,354 0-16,-318 0 15,35 0 1,353 0-16,-44-9 16,-591 9-16,635 0 15,-318-27-15,247 27 16,1 0-16,-1 0 15,1 0-15,25-17 16,10 17-16,44 0 16,-265-27-16,441 27 15,-185 0-15,-9-17 16,-35-1 0,44 18-16,-35-18 15,0 18-15,-10-17 16,231 17-16,-169-18 15,-87-8-15,246 17 16,-150-9 0,-70 1-16,44 17 15,-79-27-15,246 18 16,-220 9-16,221 0 16,-168 0-16,0 0 15,167 0-15,18 0 16,-185 0-16,186 0 15,-116 0-15,151 0 16,-124 0-16,123 0 16,0 18-16,-70 0 15,62-10-15,52 1 16,10-9-16,8 9 16,9 0-1,-9-9 1,9 9-16,-9-9 15,9 17-15</inkml:trace>
  <inkml:trace contextRef="#ctx0" brushRef="#br0" timeOffset="1606.6">2143 6747 0,'0'-9'46,"35"-35"-30,62-35-16,53-45 16,9 1-16,159-71 15,96-9-15,80-44 16,-88 88-16,-1 0 16,-17 53-1,9 18-15,-123 35 16,-36 18-16,-132 17 15,88 18-15,-71 0 16,-79 0-16,-17 27 16,8-1-1,-26 18-15,26 62 16,-17 9-16,8-9 16,-8 53-16,-9-1 15,26-17-15,-17-61 16,26 17-16,-18-53 15,-17-44 1,0 0-16,17-27 16,107-61-16,-54 18 15,221-80-15,70 0 16,142-18-16,-204 107 16,-78 43-16,-1 27 15,-123 35-15,-36 9 16,-8 8-16,26 36 15,-35-17-15,-17 17 16,8-18-16,-27-35 16,36 0-16,-9-8 15,-8-27-15,8-9 16,106 0 0,8-36-16,160-34 15,35-36-15,-106 53 16,246-44-16,-52 53 15,-105 53-15,-187 35 16,-43 0-16,-18 35 16,-26-8-16,-9 43 15,-9-43-15,-8 8 16,-19-43-16,27 8 16,-8-27-16,-10-8 15,45-9-15,34-9 16,28-44-16,8-17 15,53-27 1,564-203-16,-590 256 16,264-35-16,-291 79 15,36 0-15,8 52 16,-88-16-16,0 34 16,0 27-16,-18-26 15,-8 8-15,-10 9 16,45 9-16,-26-17 15,34 26-15,-34-71 16,61 27-16,-44-36 16,26-26-16,151-9 15,114-105-15,17-19 16,36-25-16,133-45 16,-169 44-1,601-158-15,-442 193 16,-326 98-16,-61 26 15,-36 0-15,-62 26 16,-35 9-16,18 1 16,-27 8-16,-8-9 15,8-9 1,-17-17-16,26 18 16,0-10-16,-18-17 15,27 9-15,71 9 16,-18-1-16,8 10 15,-8-1-15,9 10 16,-27-10-16,9 18 16,0 0-16,-35-26 15,-18 8-15,-27-8 16,-8-9 0,0 8-16,17 1 15,-8 9-15,-9-19 16,9 19-16,8 8 15,-17-35-15,9 0 16,8 0-16,-8 0 16,35-18-16,-18-8 15,35-36-15,27-35 16,-61 71-16,8-27 16,88-44-16,-88 62 15,62-54-15,-80 63 16,19-9-16</inkml:trace>
  <inkml:trace contextRef="#ctx0" brushRef="#br0" timeOffset="4241.81">22640 4366 0,'8'0'62,"-8"8"-62,0 1 16,0 18-16,0-18 15,9 26-15,-9-26 16,9 88 0,-9-62-16,0 18 15,0-27-15,0 1 16,0 43-16,0-52 15,0-9-15,0 0 16,0-27 78,0 9-79</inkml:trace>
  <inkml:trace contextRef="#ctx0" brushRef="#br0" timeOffset="4856.76">22737 4542 0,'17'0'141,"27"-9"-126,9 0-15,-9 9 16,-8-8 0,43-1-16,-44 9 15,-17 0-15,-1-9 16,1 9-16,-9 0 15,-9-9 17</inkml:trace>
  <inkml:trace contextRef="#ctx0" brushRef="#br0" timeOffset="5477.9">23230 4251 0,'0'18'63,"0"8"-63,0 27 15,0 9-15,-8-27 16,8 9-16,0-9 15,-18 1-15,18-10 16,0-8-16,0-1 16,0-8-16,0 0 15,0 0-15,0 0 16,0-1 0,0 1-16,9-9 15,-9 9-15,0 0 31,0-18 79</inkml:trace>
  <inkml:trace contextRef="#ctx0" brushRef="#br0" timeOffset="6060.96">23495 4322 0,'9'0'78,"-9"17"-78,0 18 0,9 10 16,-9-10 0,0 106-1,0-53-15,0-35 16,0 18-16,8-36 16,-8-9-16,0-8 15,9-18-15</inkml:trace>
  <inkml:trace contextRef="#ctx0" brushRef="#br0" timeOffset="48113.45">944 10998 0,'0'17'47,"0"10"-47,0 35 16,0-1-16,0 28 16,0 52-16,17 17 15,1 89-15,0 80 16,8-160-16,9 133 15,-17-141-15,-9-18 16,26-35-16,-26 88 16,9-97-16,-10-9 15,10-17-15,-9-10 16,17 1-16,-17-27 16,9 9-1,-9 1-15,17-28 16,-8 1-16,-18-9 15,8 0-15,1-1 16,0-8-16,9 0 16,8 0-16,1 0 15,26 0-15,35 0 16,53 0-16,-35 0 16,141 0-16,-89-8 15,213 8-15,-80 0 16,317 17-16,-308 1 15,44 26-15,-17-26 16,16 17-16,1 9 16,300-18-16,-238-8 15,0 0-15,-45-18 16,36 0 0,-9 0-16,-17-9 0,34-9 15,319-8 1,-363 8-16,36 18 15,-62-26-15,-44 26 16,0 0-16,71 0 16,820 0-1,-786 0 1,1 0-16,-70 0 16,34 0-16,-26-18 15,-17 18-15,43 0 16,1 0-16,-27-18 15,-229 18-15,185 0 16,9-17-16,0-1 16,-194 18-16,158-18 15,-34 1-15,-142 17 16,132-18-16,71 18 16,-185-9-16,220-8 15,221-27 1,-106 26-1,-300 0-15,230 1 16,-1-1-16,-264 18 16,220-18-16,-220 18 15,159 0-15,-159 0 16,105 0-16,-123 0 16,133 0-16,-151 0 15,124 0-15,-123 0 16,105 0-16,-87 0 15,-2823 0 1,5803 0-16,-2875 0 16,-106 0-16,0-17 15,159-1-15,-141 18 16,0-9-16,-18 9 16,168-35-16,-150 35 15,-18-18-15,18 10 16,193-28-16,-166 19 15,-27 8-15,17-9 16,212-35-16,-211 27 16,-18 8-1,26-8-15,-9-1 16,186-70-16,-194 62 16,-1-9-16,-8 0 15,-9-9-15,53-35 16,-106 52-16,36-34 15,-19 26-15,-17-18 16,-26 44-16,-9-26 16,0 0-16,-9 18 15,8-18-15,-8-9 16,9 35-16,-9-35 16,0 27-16,0-27 15,0 0 1,0 35-16,0-26 15,-17 0-15,8 26 16,-26-8-16,17 8 16,-97-17-16,9 0 15,-35 26-15,-17-9 16,-36 18-16,-18 0 16,53 0-16,-79 0 15,-124 0-15,71 0 16,-70 0-1,-71 0-15,-80 18 16,-26 8-16,-44-8 16,282 0-16,-317 35 15,35-27-15,291-26 16,8 0-16,-263 18 16,290-18-16,-70 0 15,-10-9-15,19 9 16,-54-18-16,36 1 15,9 17-15,-212-27 16,309 9-16,8 18 16,-8-17-16,0-1 15,140 9-15,-131-8 16,-80-1-16,35-17 16,36 17-16,-35 1 15,175 8-15,-158-9 16,-26-17-1,185 17-15,-186 1 16,10-1-16,158 9 16,-167-26-16,184 35 15,-140-35-15,141 35 16,-133-27-16,124 9 16,-123-8-16,132 8 15,-194-17-15,176 26 16,-221-35-16,186 35 15,-238-8-15,-62-10 16,300 18-16,-203-8 16,221-1-16,-177 18 15,194 0 1,-115-18-16,133 18 16,0 0-16,-150 0 15,132 0-15,-167-17 16,149 17-16,-167-18 15,168 18-15,-177-17 16,194 8-16,-194-9 16,159 0-16,-212-17 15,203 9-15,-229-36 16,256 53-16,-204-35 16,213 35-16,-80-26 15,17 8-15,98 19 16,-80-10-16,106 9 15,-70-8-15,8 8 16,44-9-16,-17 18 16,35 0-16,-70-9 15,-18 9 1,53 0-16,-9 0 16,-62 18-16,53-9 15,0 17-15,-26-8 16,-9 8-16,-80 10 15,80-19-15,26 10 16,27-1-16,53-26 16,-18 18-16,27-9 15,-10-1-15,10 1 16,8 18-16,9-27 16,-8 17-16,-1-8 15,9-9-15,-8 27 16,-1 8-16,9-17 15,-35 26 1,9 35-16,-18-17 16,18-36-16,-18 54 15,35-45-15,-35 9 16,27-26-16,-1 26 16,18-35-16,-17-1 15,17 1-15,0-9 16</inkml:trace>
  <inkml:trace contextRef="#ctx0" brushRef="#br0" timeOffset="49713.56">4921 11836 0,'0'0'0,"0"9"31,-9 8-31,-8 54 16,-36 26-16,9-18 16,-18 71-16,-26 18 15,44-63-15,-9 63 16,9-45-16,17-26 15,27-61-15,0-10 16,0-17-16,9-9 31,0 0-15,53-18-16,70-52 16,247-151-16,177-34 15,141-36 1,1128-371-1,-1155 477-15,80 26 0,-318 141 16,-176 18-16,-133 18 16,1 114-1,-115-79 1,17 88-16,-26-17 0,18 70 16,-18-88-1,18 53-15,8-10 16,18-25-16,-9-27 15,-8-71-15,17 1 16,-26-9-16,-1-10 16,45-8-16,-9 0 15,114-35-15,116-36 16,61 10-16,-9 43 16,-177 18-16,-34 18 15,-45 35-15,-8 8 16,-18 1-16,0 18 15,-18-1-15,9 18 16,0-35-16,9-9 16,-26-36-16,43-8 15,-35-9-15,89 0 16,61-18-16,44-52 16,98-27-1,-45 35-15,247-53 16,-150 71-16,-220 27 15,-53 34-15,-80 19 16,18 25-16,-17 45 16,-1 9-16,1 8 15,-10-34-15,19-10 16,-1-35-16,-17-35 16,-10 0-16,10-9 15,0 0-15,17-18 16,62-53-16,35-17 15,1 18-15,166-80 16,-69 62-16,-10 17 16,1 53-16,-107 18 15,-61 18-15,18 35 16,-27-9-16,27 35 16,-36-26-1,44 27-15,-35-36 16,0-18-16,0-8 15,80 8-15,-27-26 16,44 0-16,88-70 16,89-10-16,17-17 15,18-8-15,0 43 16,-124 44-16,-88 18 16,0 18-16,-62 8 15,-17 27-15,-18-9 16,0-8-16,-17-10 15,8 0-15,0-8 16,-8-18-16,-1 0 16,1 0-16,8 0 15,0-18-15,62-26 16,36-26-16,-1 8 16,27-8-1,105-19-15,-43 19 16,-18 43-16,-45 10 15,-69 17-15,-36 0 16,-9 0-16,17 26 16,-17-8-16,-44-9 15,18 8-15,0-8 16,-9 0-16,-1 0 16,1 8-16,9 1 15,-9 0-15,26 35 16,-17-18-16,8-9 15,-8-8-15,-10 17 16,10-26 0,-9-9-16,-9-9 62,26-26-62</inkml:trace>
  <inkml:trace contextRef="#ctx0" brushRef="#br0" timeOffset="50567.51">24245 10663 0,'0'17'63,"-9"27"-63,0-8 16,-9 8-16,-8 18 15,8 17-15,1-26 16,8-9-1,-35 53-15,35-62 16,0 1-16,0-19 16,9 1-16,-9-1 15,9-8-15,-8-9 16,-1 0 46,0 0-46,0-9 15,9-17-31,0 8 16,9 1-16,0-10 16</inkml:trace>
  <inkml:trace contextRef="#ctx0" brushRef="#br0" timeOffset="51105.45">24095 11051 0,'9'0'63,"-1"-9"-48,1 9 1,0 0-16,0 0 16,35-9-16,9 0 15,26 0-15,-52 9 16,43-17-16,1 8 16,-27 0-16,-26 9 15,8 0-15,-8-9 16,-10 9-16,1 0 15,-9-8 79,9-1-78,-9 0-16</inkml:trace>
  <inkml:trace contextRef="#ctx0" brushRef="#br0" timeOffset="51589.84">24739 10804 0,'0'17'78,"0"19"-78,0 17 16,0-27-16,-9 53 16,0 1-16,9-10 15,-9-43-15,9 43 16,-18 1-16,18-53 16,-8 35-16,8-27 15,-9-17-15,9 8 16,0-8-1,-9-9 32,0-9-15,9 1-17,0-1-15,0 0 0</inkml:trace>
  <inkml:trace contextRef="#ctx0" brushRef="#br0" timeOffset="52633.39">25100 11042 0,'0'-9'32,"-9"9"-32,9-9 47,0 0-32,0 1 1,0-1-1,0-9-15,9 18 16,0-9-16,0 1 16,0-1-1,-1 9-15,1 0 32,0 0-17,0 0-15,0 0 16,0 9-1,-1-1-15,1 10 16,-9-9 0,9 0-16,-9 8 15,0 19-15,0-1 16,0-26-16,0 17 16,-9 1-16,-8-10 15,-45 19-15,44-19 16,-8-8-16,8 0 15,0 0-15,1-9 16,8 8-16,0-8 16,27 0 109,-1 0-110,1 0-15,8 0 16,1 0-16,8 0 16,-8 0-16,-1 0 15,45 0-15,-62 0 16,8 0-16,1 0 15,-9 0 1,-1 0 31,1 0-31,0 0-1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640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06.66666" units="1/cm"/>
          <inkml:channelProperty channel="Y" name="resolution" value="63.52941" units="1/cm"/>
          <inkml:channelProperty channel="T" name="resolution" value="1" units="1/dev"/>
        </inkml:channelProperties>
      </inkml:inkSource>
      <inkml:timestamp xml:id="ts0" timeString="2020-09-21T12:18:43.9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22781 1931 0,'0'-8'16,"0"16"46,0 1-46,0 0-16,0 18 15,-9-10-15,9 36 16,-9-35-16,0 35 16,9-27-16,-9-8 15,1 8-15,8-17 16,0 0 0,-9-9 30,0 0-30,0 0 0,0-9-1</inkml:trace>
  <inkml:trace contextRef="#ctx0" brushRef="#br0" timeOffset="1128.77">22595 1852 0,'-8'0'31,"-1"0"-31,0 0 16,0 9 0,0 0-16,0 8 15,1 1-15,8-9 16,-9 8-16,0 10 16,9-9-16,0-10 15,-9 36-15,9-26 16,0 0-16,0 35 15,0-36-15,0 1 16,0 0-16,0 17 16,0-26-16,0 8 15,0-8 1,9 18-16,0-19 16,-9 1-16,9-9 15,-1 18-15,1-9 16,-9 0-16,9-9 15,9 8-15,-9 1 16,-9 0-16,8-9 16,10 0-1,0 9-15,-1 8 16,1-17-16,8 9 16,10-9-16,61 9 15,-62-9-15,9 0 16,-9 0-16,1 0 15,-1 0-15,0 0 16,-8 0-16,8-9 16,-17 0-16,-1 1 15,-8-1-15,0 0 16,-9 0-16,0 0 16,9-17-16,0 26 15,-1-27-15,-8 10 16,9-1-16,0-26 15,-9 26-15,9 1 16,-9-19-16,0 28 16,9-10-1,-9-8-15,0 8 16,0 9-16,0 0 16,0-17-16,0 8 15,0 9-15,-9-8 16,-9-10-1,9 1-15,1 26 16,-1-18-16,0 9 16,-18-8-16,19 8 15,-10 0-15,0 0 16,1 9-16,-10-9 16,1 9-16,-54 0 15,36 0 1,-70 0-16,-27 45 15,96-37-15,-60 28 16,78-28-16,-8 1 16,35 0-16</inkml:trace>
  <inkml:trace contextRef="#ctx0" brushRef="#br0" timeOffset="1875.12">22578 2275 0,'-9'9'47,"-26"18"-47,17-1 16,-17 1-16,-45 26 15,1 17-15,35-52 16,-53 70-16,70-70 16,-61 52-16,9 1 15,44-54-15,-18 45 16,26-44-1,-8 17-15,8-17 16,1 8-16,17-17 16,0 9-16,1-10 15,-1 1-15</inkml:trace>
  <inkml:trace contextRef="#ctx0" brushRef="#br0" timeOffset="3181.6">21414 3157 0,'8'0'141,"10"-17"-141,9 8 16,8 0-1,9-9-15,-18 10 16,1-1-16,-1 9 15,-8 0-15,-9 0 16,8 0-16,-8 0 16,0 0-1,0 17 32,-9-8-47,9 9 16,-9 0-16,0 8 15,0-8-15,0-1 16,0 10-16,-9-18 16,-18 17-16,19-8 15,-10 8-15,0-17 16,1 17-16,8-26 16,-9 9-1,9-9-15,1 9 0,8 0 16,-9-9-16,9 9 15,-9-1 1,18-8 93,8 0-93,10-8 0,17 8-16,-26 0 15,34-9 1,-16 9-16,-19-9 16,1 9-16,-9 0 15,-18 0 126</inkml:trace>
  <inkml:trace contextRef="#ctx0" brushRef="#br0" timeOffset="4892.46">21299 2972 0,'-9'0'31,"0"0"-31,0 0 16,1 0-1,8 9-15,-9 0 16,9 0-1,-9 8-15,0 1 16,9-9 0,-9 8-1,1 1-15,-10 35 16,9-27-16,9 10 16,-9 8-1,9-18-15,-9 27 16,9-35-16,0-9 15,0 8 1,0-8-16,0 0 16,0 0-1,9-1-15,0 1 16,-9 0-16,0 0 16,9 9-16,0-18 15,0 8-15,-1 10 16,1-9-16,0 0 15,0-1-15,-9 1 16,9-9 0,8 9-16,-8 0 15,9 0-15,-9 0 16,8-9-16,-17 8 16,18 1-16,17-9 15,-26 0-15,9 9 16,17-9-16,-9 0 15,-8 0-15,8 9 16,1-9-16,8 0 16,-26 0-16,9 0 15,8-9 1,-8 0-16,-1 0 16,1 9-16,-18-8 15,18-1-15,-1 0 16,1 0-1,17 0-15,-17 0 16,8 1-16,-8 8 16,0-9-16,-1 0 15,1 0 1,0 0-16,-1 9 16,-8-8-16,0-1 15,0 0-15,-9 0 16,8 0-1,1 9-15,-9-9 16,9 1-16,0 8 16,-9-9-1,9 0-15,-9 0 16,0 0 0,0 1-1,0-1 1,0 0-16,0 0 15,0 0-15,0 0 16,-9-8 0,0-1-1,0 1-15,0 8 0,-8-9 16,8 0-16,0 1 16,0 8-16,1 0 15,8 0-15,-9 1 16,0 8-1,9-9-15,-9 9 16,9-9 0,-9 9-16,0 0 15,1-9-15,-1 0 16,-18 0 0,10 1-16,-1-1 15,0 0 1,1 0-16,-1 9 15,-17-9-15,17 1 16,-35-10 0,27 18-1,17 0-15,-17-9 16,-10 9 0,10 0-16,17 0 15,0 0-15,-8 0 16,8 0-16,-18 0 15,18 0 1,1 0-16,-1 0 31,9 9 94</inkml:trace>
  <inkml:trace contextRef="#ctx0" brushRef="#br0" timeOffset="6954.8">22031 3501 0,'0'9'188,"0"0"-188,0 0 15,9 8 1,-9-8-16,0 9 16,0-9-16,9 0 15,-9-1-15,0 1 157,8-9-64,10-17-77,-9 8 0,9-9-16,-10 9 15,19-17-15,-27 17 16,17 0-16,1-9 15,-9 18 1,9-17-16,-10 17 16,10-18-1,-9 18 17,-9-9-17</inkml:trace>
  <inkml:trace contextRef="#ctx0" brushRef="#br0" timeOffset="8095.96">23610 2222 0,'-9'0'78,"0"0"-62,0 18-1,-8 0 1,8-1-16,-9-8 0,0 18 15,-8 8-15,17-26 16,-35 26-16,44-26 16,-44 26-1,26-8-15,1-19 16,8 10-16,0-9 16,0-9-16,0 0 15,9 9-15,-8-9 16,8 9-16,0-1 15,-9-8-15,0 0 63,0 0-16,9-8-32,-9-19-15,9 9 16</inkml:trace>
  <inkml:trace contextRef="#ctx0" brushRef="#br0" timeOffset="8711.84">23275 2372 0,'8'0'109,"1"0"-109,0 0 16,17 9-1,10 0-15,-10 0 16,18 17-16,-17-17 16,-1 9-16,-17-18 15,9 9-15,-10-9 16,-8 8-16,9 1 125</inkml:trace>
  <inkml:trace contextRef="#ctx0" brushRef="#br0" timeOffset="10400.01">22807 2478 0,'9'0'125,"0"0"-93,0 9-1,-1 0-31,1 0 16,9 44-1,-9-27-15,17 1 16,-17 34-16,9-34 15,8 26-15,-17-9 16,8 0-16,10 0 16,-18-18-16,0-17 15,-9 9-15,0-9 16,8-9-16,-8 9 16,9-1-16,-9 1 15,9 9-15,0-1 16,0 1-16,-1 0 15,1-1 1,-9-8-16,9 0 16,-9 0-16,9-18 156</inkml:trace>
  <inkml:trace contextRef="#ctx0" brushRef="#br0" timeOffset="11172.96">23230 2910 0,'9'0'31,"-9"9"-15,9 0 0,-9 18-16,9-1 15,-9 9-15,0-8 16,9-1-16,-9-8 16,0 8-16,9-8 15,-9-9 1,0 0-16,-9-9 78,-18 0-62,1 0-16,-1 0 15,-8 0-15,9 0 16,-1 0-16,9 0 15,10 0 1,-1 0-16,0 0 94</inkml:trace>
  <inkml:trace contextRef="#ctx0" brushRef="#br0" timeOffset="12405.19">23186 3316 0,'0'-9'79,"18"0"-64,-9 9-15,8-8 16,-8 8-16,0 0 15,-9 17 79,0 1-94,-9 8 16,0-17-16,-17 18 15,-9-1-15,17-8 16,0-9-16,10-1 16,-10 1-1,9-9 1,18 0 93,0 0-109,0 0 47,-1 0-31,1 9 15,-9 0-15,0 0-16,0 17 0,0-17 15,0 9 1,0-10 0,0 1-16,0 0 15,0 0 1,0 0-16,-44 26 15,26-26-15,-8 8 16,-27 19-16,27-19 16,8-8-16,0 0 15,10-9 1,8 9-16,-9-9 16,9 9-16</inkml:trace>
  <inkml:trace contextRef="#ctx0" brushRef="#br0" timeOffset="13747.19">23036 3369 0,'-8'0'63,"-1"0"-63,0 0 15,-9 0-15,9 9 16,9 0-16,-17-1 16,8 1-16,0 0 15,0 9-15,1-1 16,-28 27-16,19-26 16,8 0-16,0 8 15,0-17-15,0 9 16,9-1-16,-8-8 15,8 0-15,0 0 16,0 0-16,0-1 16,0 1-16,0 0 15,0 9-15,8-18 16,-8 9-16,9-1 16,0 1-1,0 0-15,0-9 16,-9 9-16,8-9 15,10 9-15,0-1 16,17 1-16,-9-9 16,10 9-16,-1 0 15,0-9-15,-8 9 16,8-9-16,0 0 16,18 0-1,-17 0 1,-10 0-16,0-9 15,-8 9-15,0-9 16,-1 0-16,1 9 16,-9-9-16,8 1 15,1-1 1,0 0-16,-1 0 16,-8-8-1,9 8-15,-9-9 16,-1 0-16,1 10 15,0-10-15,-9 0 16,9 1 0,-9-1-16,9-8 15,-9-1-15,0 1 16,0-10 0,0 10-16,0-1 15,-18-8-15,9 9 16,-17-1-1,8 10-15,1-1 16,-1-8 0,0 8-16,-8 0 15,-1 9-15,10 1 16,-10 8-16,10 0 16,-1-9-16,-8 9 15,8 0-15,-9 0 16,1 0-16,8 0 15,-17 9-15,9-1 16,8 1-16,0 0 16,-8 26-16,17-35 15,0 9-15,9 0 16,-9-9-16,9 9 47,0 0-32,-8-1 1,8 1-16</inkml:trace>
  <inkml:trace contextRef="#ctx0" brushRef="#br0" timeOffset="15197.24">23821 3519 0,'0'9'172,"0"0"-156,0 8-16,0-8 15,0 9-15,0-9 16,0-1-16,0 1 15,0 0-15,0 0 79,0 0-64,0-1 1,9-8-1,-9 9 1,0 0 47,0 0-63,0 0 15,9 0 1,-9-1-16,9-8 15,-9 9 1,0-18 93,0-8-109,0 8 16,9 0-16,-1-9 16,1 10-16,18-28 15,-18 28-15,17-19 16,-17 18-16,0 0 16,-9 1-1,8-1-15,1 0 16,0 9-16,-9-9 15,9 0 1,0 0 0,-9 1-1,9 8-15,-9-9 125,8-9-109,1 9 0,0 1-16,0 8 15,-9-9-15,9 9 16,-9-18-1</inkml:trace>
  <inkml:trace contextRef="#ctx0" brushRef="#br0" timeOffset="19140.5">22869 2558 0,'9'0'140,"-1"0"-124,10 0-16,9 17 16,8-17-16,9 9 15,9-9-15,35 9 16,-9 9-1,27-10-15,-18-8 16,-26 9-16,44 9 16,-9 8-16,-44-17 15,9 9-15,-9-9 16,-27-9-16,-8 8 16,17-8-16,0 9 15,45 18 1,-54-19-1,1 1-15,8 9 16,-18-9-16,10 0 16,26 8-16,-9 10 15,18-18-15,-45-1 16,54 1-16,-1 18 16,-34-19-16,17 10 15,-18-9-15,0 0 16,0 0-16,-17-9 15,9 8-15,-19-8 16,19 9 0,-18 0-16,17 0 15,-17-9-15,26 9 16,-17-1-16,17-8 16,-17 9-16,-1-9 15,-8 0-15</inkml:trace>
  <inkml:trace contextRef="#ctx0" brushRef="#br0" timeOffset="20038.27">24950 2858 0,'9'0'32,"0"0"-17,0 0 16,-1 0-15,10 8-16,-18 1 16,9 18-16,17-10 15,-8 10 1,0-10-16,8 1 16,-26-9-16,9-9 15,-9 9-15,9-9 78,-9 8-46,0 1-17,0 0-15,-9 9 16,0-18-16,-26 26 15,-27-8-15,0 8 16,18-8 0,-9 0-16,-8-10 15,8 1-15,9 9 16,8-18-16,-8 9 16,27-9-16,-1 8 15,0-8-15,10 9 16</inkml:trace>
  <inkml:trace contextRef="#ctx0" brushRef="#br0" timeOffset="20897.55">24906 3281 0,'9'0'47,"-9"9"-31,0-1-1,0 19-15,0-9 16,0-1-16,-9 36 16,0-35-16,0-1 15,-8 1-15,8 17 16,0-17-16,18-18 125,9 0-125,17 0 0,-9 0 16,10 0-1,-10 0-15,-8 0 16,-1 0-16</inkml:trace>
  <inkml:trace contextRef="#ctx0" brushRef="#br0" timeOffset="21516.85">25047 3475 0,'0'9'94,"0"8"-78,0 19-16,0 8 15,-9-18-15,1 36 16,-1-36-16,0 10 16,9-19-16,0-8 15,-9-9 17,0 0-1,0 0-16,1 0 17,8-9-32,0-8 15,0-27-15,0 17 16</inkml:trace>
  <inkml:trace contextRef="#ctx0" brushRef="#br0" timeOffset="22898.59">24844 3237 0,'0'0'0,"-17"0"16,8 0-16,-9 0 15,1 0-15,-1 0 16,-8 9-1,8-1-15,0 1 16,1 0-16,-1 9 16,9-1-16,0 1 15,-17 17-15,17-8 16,0-10-16,0 10 16,1-10-16,-1 19 15,9-19 1,-9 1-16,9 0 15,0-10-15,0 10 16,0-9-16,0 9 16,0 8-16,0-8 15,0 8 1,0 18 0,0-9-16,0-17 15,0 0 1,0-1-16,9-17 15,0 9 1,-9 0-16,8 0 16,-8 0-16,0-1 15,9 1-15,9-9 16,8 18 0,1 8-16,-10-17 15,1 0-15,0-9 16,43 18-16,-52-18 15,18 8-15,-1-8 16,1 0-16,26 9 16,-27 0-16,9-9 15,-8 18-15,-1-18 16,45 0-16,-45 0 16,1 0-16,-10 0 15,10 0-15,-10 0 16,1-9-1,0-9-15,17 1 16,-26 8-16,0 0 16,-9-9-1,26-8-15,-17-1 16,0 10-16,0-1 16,-9-8-16,8 8 15,1 0-15,0-8 16,-9 0-16,9 8 15,-9-17-15,0 17 16,0 0-16,0 10 16,0-10-1,0 0-15,0 1 16,-9-19-16,0 19 16,0-1-16,1 0 15,-1-8-15,-9 8 16,0-8-1,1-1-15,-10 1 16,-8 8-16,9 9 16,-1-17-16,-17 17 15,18 0-15,-19 1 16,-7 8-16,7-9 16,-7-9-16,-1 18 15,9-9-15,17 9 16,9 0-16,10 0 15,-1 0-15,0 0 16</inkml:trace>
  <inkml:trace contextRef="#ctx0" brushRef="#br0" timeOffset="23913.68">24871 3466 0,'9'9'47,"-9"0"-31,8-1-1,-8 1 1,9-9 0,-9 9 15,18 0-15,8-9-1,-8 9 1,8-9-16,1 0 15,-9 0 1,17 0-16,-9 9 16,-8-9-16,0 0 15,-1 0-15,-8 0 282,0 0-267,0 0 1,0 0-16</inkml:trace>
  <inkml:trace contextRef="#ctx0" brushRef="#br0" timeOffset="33490.65">25250 4110 0,'0'9'109,"9"0"-109,-9 8 16,9-8 0,-9 9-16,9-18 15,-9 8-15,0 1 16,0 0-1,8-9-15,-8 9 16,0 0 62,9-9-62,-9 9-16,9 8 15,-9-8 1,9 9-16,0-10 16,-1 19-16,1-18 15,-9 0-15,0-18 110,9 0-95,26-26-15,-26 17 16,9-17-16,17-9 16,-26 26-16,0 0 15,-9 10-15,17-10 16,-8 9-1,-9 0 1,9 9-16,-9-9 16,9 9 15</inkml:trace>
  <inkml:trace contextRef="#ctx0" brushRef="#br0" timeOffset="36388.01">26123 2364 0,'9'0'47,"0"0"-16,8 26-15,-8 1-16,9-1 0,-9-8 16,8 8-1,1 9-15,8-8 16,-8-10-16,0 19 15,-1-19-15,1-8 16,-9 0-16,0-9 31,-18 9 79,-9-9-95,-17 9-15,-27 8 16,45-17 0,-36 9-16,-53 0 0,79-9 15,-26 18 1,18-18-16,26 0 15,1 0 32</inkml:trace>
  <inkml:trace contextRef="#ctx0" brushRef="#br0" timeOffset="44814.78">23301 2090 0,'9'0'93,"17"-9"-77,1 9-16,8 0 16,9 0-16,9 0 15,-18 0 1,9 0-16,9 0 16,-17 0-16,16 0 15,1 0-15,9 9 16,-9-9-16,9 18 15,-9-9-15,-27-9 16,18 8-16,0-8 16,-8 9-16,-10-9 15,27 9-15,-9-9 16,-17 18 0,-1-18-16,18 0 15,0 9-15,-8-1 16,8-8-16,-9 9 15,9 0-15,-9-9 16,9 9-16,-35 0 16,71 8-1,-63-8 1,18 0-16,1 9 16,-19-18-16,36 8 15,9-8 1,-36 9-16,54-9 15,-63 9-15,28-9 16,-37 0-16,19 9 16,-18-9-16,0 9 15,8-9-15,-8 0 16,0 9-16,8-9 16,28 8-1,16 1 1,-34-9-16,-10 9 15,36-9-15,-35 9 16,0-9-16,-1 9 16,10-1-16,-10-8 15,1 9 1,0-9-16,34 9 16,10 18-16,-35-27 15,-1 8-15,-8-8 16,17 9-16,-17-9 15,-1 9-15,1-9 16,-18 9-16,9-9 16,0 9-1,26-1-15,-17 1 16,-1-9-16,1 9 16,-1-9-16,10 9 15,-18 0-15,0-9 16,-9 9 15,8-9-31,1 8 16,0 1-1,0-9 1,8 0-16,-8 9 16,0-9-16,0 0 15,-9 9 1,9-9 15,0 0 16,-1 9-31,10-9-16,-9 0 15,-9 8-15,9-8 16,-1 0-1</inkml:trace>
  <inkml:trace contextRef="#ctx0" brushRef="#br0" timeOffset="46536.3">26494 2928 0,'0'9'31,"-9"9"-15,0-1-16,0 1 15,0 8 1,1 1-16,-19 17 15,1 44 1,-1 0-16,18-53 16,-17 18-16,17-9 15,0-26-15,9 0 16,9-27 78,0 9-94,8-9 15,-8 9 1,27-9-16,-28 9 16,1 0-1,9 0-15,-9 0 16,0 0-16,-1 0 15,1 0-15,0 0 47,-9 9-47,9-9 16,0 0-16,-1 9 16,-8 0-16,0 0 62,0-1-46,0 10-16,-26 26 15,8-35 1,-26 35-16,18-26 16,-1 8-16,18-17 15,-8 0 1,8-9-16,9 9 109,0-1-93,-9-8 46,9-17-46,0 8-16,0 0 16,0-8-16</inkml:trace>
  <inkml:trace contextRef="#ctx0" brushRef="#br0" timeOffset="47180.62">26458 3210 0,'9'0'78,"9"-9"-62,-9 9-16,8 0 15,10-8-15,-1-1 16,9 0-16,-8 9 16,-9-9-16,-1 9 15,-8 0 1,0 0-16,-9-9 47,9 1 15,-1-1-46,-8 0 0</inkml:trace>
  <inkml:trace contextRef="#ctx0" brushRef="#br0" timeOffset="48882.73">26538 2778 0,'-9'0'16,"9"-9"-16,-18 9 15,9 0 1,1 0-16,-1 0 16,0 0-1,0 0 1,0 0-1,1 0-15,-10 0 16,-9 18 0,-8 8-16,26-17 15,-8 9-15,-1-9 16,0 8-16,1 19 16,-1-19-16,-8 10 15,8 8-15,9-9 16,-8 1-16,-10 8 15,9-8-15,1-1 16,8 9 0,0-17-16,0 8 15,9-8-15,0-9 16,0 9-16,0-1 16,0-8-1,0 0-15,0 8 16,0 1-16,0 0 15,0 8-15,0-8 16,0 8-16,0-8 16,9 8-16,0 1 15,-9-10-15,9 1 16,-9-9-16,9 0 16,-9 0-1,8-1-15,1 1 16,0 0-1,-9 0 1,9 9-16,9-10 16,-10 1-16,1 0 15,0 0 1,9 0-16,-10-1 16,10-8-16,0 27 15,-1-27-15,1 9 31,0 0-31,-1-9 16,1 8 0,17-8-16,-17 9 15,0-9 1,-1 0 0,1 0-1,8 0-15,-8 0 16,8 0-16,10 0 15,-10 0 1,1 0-16,-10-9 16,10 1-1,8-1-15,-17-9 16,-1 0-16,10 1 16,-1-18-1,-8 17-15,8-9 16,-8-8-1,8 9 1,-8-1-16,0 1 16,-10-1-1,1 10 1,0-1-16,0-8 16,0-10-1,8 10-15,-17-1 16,0 1-1,0-1-15,0-8 16,0 0-16,0 17 16,-17-8-1,8-9-15,-9 17 32,1 0-32,8 1 0,-9-1 31,0 0-31,1 1 15,-1-1 1,-8 0-16,8 10 16,0-10-1,-8 9-15,8-8 16,1 8 0,-1-9-1,-17 9 1,17 0-16,1 1 15,-10-19-15,1 18 16,-10 0 0,19 1-1,8 8-15</inkml:trace>
  <inkml:trace contextRef="#ctx0" brushRef="#br0" timeOffset="57181.68">27164 3731 0,'-9'8'78,"0"1"-62,0 0-16,-8 9 16,8-1-16,-26 1 15,17 0-15,0 17 16,1-17-16,-1-1 16,1 1-16,8-1 15,-9-8-15,9 0 16,0 0-1,1 0-15,-1 0 16,9-1 0,-9-8-1,9 9-15,-9-9 32,9 9-32,0 0 31,0 0-31,-9-9 15,0 0-15,1 0 79,-1 0-64,9-9-15</inkml:trace>
  <inkml:trace contextRef="#ctx0" brushRef="#br0" timeOffset="58107.74">26820 3810 0,'9'0'94,"0"0"-63,-1 0-15,1 0-16,0 9 15,9 0-15,-1 8 16,1 1-16,0 0 16,-1-10-16,1 19 15,0-18-15,-10 8 16,1-17-16,0 9 15,0-9 1,-9 9-16,9-9 31,-9 9-15,8-9 0,-8 9-16,9-9 31,-9 8-16,9 1 1,0-9 0,0 0-16,0 9 15,-1-9 1,-8 9 0,0 0 30,9-1-30,0-8 0,-9 9-1</inkml:trace>
  <inkml:trace contextRef="#ctx0" brushRef="#br0" timeOffset="78485.38">6923 7250 0,'-9'8'93,"9"10"-93,0 0 16,-8-1-16,8 10 16,-9-1-16,0-8 15,9 26-15,-9-18 16,0 1-16,1 8 15,8-8-15,-9-1 16,-9 1-16,18 8 16,0-26-16,-9 17 15,9-17 1,0 0 0,0 0-16,0-1 15,0 1 1,0 0-1,0 0 32,9-9-31,0 0 0,0 0-16,17 0 15,1 17-15,17-17 16,9 9-16,17-9 15,1 9-15,-1-9 16,18 0-16,18 0 16,9 0-16,-80 0 15,62 0-15,-9 0 16,-17 0-16,-27 0 16,9 0-16,0 0 15,0 0 1,0 0-16,-36 0 15,36 0-15,-35 0 16,53 0-16,-45 0 16,36 0-16,-18 0 15,35 0-15,-52 0 16,8 0-16,44 0 16,-43 0-16,34-9 15,-43 9-15,-1 0 16,62 0-16,-61 0 15,8 0-15,44 0 16,-43 0-16,-10 0 16,45-17-16,-54 17 15,-8 0-15,0 0 16,9 0-16,-10 0 16,1 0-16,9 0 15,-9 0-15,8 0 16,1 0-16,0 0 15,8 0 1,36 0 0,-53 0-16,-1 0 15,1 0 63,9 0-78,0 0 16,-1-9-16,18 9 16,-8 0-16,-1 0 15,1-18-15,-1 18 16,-17 0-16,-9-9 187,0 1-171,0-1-16,9 0 16,0-9-16,0 1 15,-9 8-15,8-9 16,1 1-16,0 17 16,0-18-16,0 0 15,-1 1-15,1 8 16,0-18-16,-9 10 15,0 8-15,9 0 16,-9 0-16,0 0 16,0 1-1,0-1-15,0 0 16,0 0 0,0 0-1,0 1 1,0-1-1,0 0-15,0 0 16,0 0 47,0 0-48,0 1 1,0-1-1,-9 9 110,0-9-125,-8 9 16,-10 0-16,-17-9 16,18 9-16,-10 0 15,-8 0-15,18 0 16,-27 0-16,18 0 16,-9 0-16,-9 0 15,0 0-15,26 0 16,-43 0-16,-1 0 15,36 0-15,-18 0 16,-62 0-16,62 0 16,0 0-16,-70-18 15,52 18-15,1 0 16,-1 0-16,-8-8 16,26 8-16,0 0 15,9 0 1,35 0-16,-26 0 15,0 0-15,8 0 16,1 0-16,8 0 16,-44-9-16,36 9 15,8 0-15,-17 0 16,-9 0-16,17 0 16,-8 0-16,0 0 15,0 0 1,8 0-16,-17 0 0,26 0 15,-8 0-15,17 0 16,-17 0 0,17 0-1,-9 0-15,1 0 16,-10 0-16,18 0 16,-8 0-16,-19 0 15,19 0-15,8 0 16,-26 0-16,17 0 15,0 0-15,1 0 16,-19 0-16,28 0 16,-1 0-16,0 0 15,-9 0-15,9 0 16,1 0 46,-1 0-46,0 0-16,-9 0 16,1 0-16,-10 0 15,10 0-15,-1 0 16,0 0-16</inkml:trace>
  <inkml:trace contextRef="#ctx0" brushRef="#br0" timeOffset="82609.7">26361 3757 0,'0'18'47,"0"-9"-31,0 8-16,0 45 31,0-27-31,0 9 16,0 36-16,0-54 0,-17 62 15,17-61 1,-9-1-16,0 27 16,0 0-1,9-44 1,-9 9-16,9-10 15,0 1-15,-8 9 16,8-9-16,-9-1 16,9 1-1,0 0 1,-9-9 62,0-9-62</inkml:trace>
  <inkml:trace contextRef="#ctx0" brushRef="#br0" timeOffset="83340.78">26203 4269 0,'0'8'79,"0"1"-79,0 18 15,0-1-15,0 27 16,0-26-16,0 17 15,0-9-15,0-9 16,0-17-16,0 9 16,0-27 109,8 0-110,1 0-15,0-8 16,9-1-16,-1 9 16,-8 0-16,9-8 15,-1 8-15,-8 0 16,9 0-16,-1 1 15,1-1-15,-9 0 16,17 0-16,-17 0 16</inkml:trace>
  <inkml:trace contextRef="#ctx0" brushRef="#br0" timeOffset="85095.98">26211 4727 0,'-8'0'78,"-1"9"-63,9 0 17,-9 0-32,0-1 15,0 19-15,0-18 16,1 0-16,-1-1 15,0 10 1,9-9-16,0 9 16,-35 26 15,35-36-31,0 1 16,0 0-16,-9 0 0,9 0 15,-9 0 1,9-1-16,-2999 1 15,5989-9-15,-2990 9 16,0 0 0,0 0-1,0-1 1,0 1-16,0 0 16,0 0-1,0 0 16,0 8-15,0-8 15,9-9 1,-9 9-32,9-9 31,0 0 0,0 0-15,-1 0-1,1 0 1,0 0 0,0 0-16,0 0 15,-1 0-15,1 0 16,9 0-1,-9 0-15,0 0 16,-1 0 15,1 0-15,9 0-16,-9 0 16,35-9-1,-18 9 1,-8-9-16,-9 9 15,8-8 1,-8 8-16,-9-9 16,9 9 15,-9-9-15,0 0 46,0-9-62,0 10 16,0-1 15,0 0 0,-9 0-15,-9 9-16,-17 0 15,26 0-15,-26 0 16,17 0-16,10 0 16,-1 0 62,0 9-63,0 0-15,-8 0 16,-10 17-16,9-17 16,-17 9-16,18-10 15</inkml:trace>
  <inkml:trace contextRef="#ctx0" brushRef="#br0" timeOffset="86708.89">26088 4657 0,'-9'0'15,"0"0"-15,0 0 0,-8-9 16,-1 9-16,1 0 16,-1 0-16,0 0 15,1 0-15,8 0 16,0 9 0,0-1-16,0 1 15,-8 9 1,-1 8-16,9-17 15,0 18-15,-8 17 16,-1-27-16,-8 28 16,8-28-16,0 27 15,10-26-15,-19 26 16,10-18-16,17-8 16,-9 0-16,0-1 15,9 1-15,-9-9 16,9 8-1,0-8-15,0 0 16,0 18-16,0-19 16,0 1-16,0 18 15,0-10-15,0-8 16,0 0-16,0 26 16,0-26-1,0 0-15,0 0 16,0-1-16,9 1 15,-9 0-15,9-9 32,0 0-17,-9 9 1,17 0 0,18 0-16,18-9 15,-17 0-15,17 0 16,-1 0-16,19 0 15,8 0-15,-8 0 16,-53 0-16,43 0 16,-8 0-16,-9 0 15,9 0-15,-35 0 16,35 0-16,-9-9 16,-18 9-1,18-27-15,-8 18 0,-19 1 16,19-10-16,-36 9 15,26-8-15,-26 8 16,18 0-16,-9 0 16,-1 0-1,1 0 1,0 1-16,0-10 16,-9 9-16,9 0 15,-9-26-15,0 9 16,0 8-1,0 0-15,0-8 16,0-36 15,0 18-31,-9 26 0,0 1 16,9-1-16,-18-26 16,1 26-16,8 1 15,0-1-15,-35-26 16,35 35-16,-8-8 15,-1 8-15,0-9 16,-43-8 0,43 17-16,-9-9 15,-25 1-15,16-1 16,10 18-16,8-9 16,-8 0-16,-18 0 15,17 9-15,-17 0 16,18 0-16,-54 0 15,45 0-15,-9 0 16,0 18 0,26-9-16,0 0 15,-8 8-15,17-8 16,0-9-16,-8 18 16,8-18-1,9 9 1</inkml:trace>
  <inkml:trace contextRef="#ctx0" brushRef="#br0" timeOffset="88902.46">27146 5159 0,'-9'9'78,"1"0"-78,8 9 16,-27-1-16,10 1 16,-1 0-1,9-1 1,-9-8-16,1 17 0,-1-8 15,1 0 1,-10-1-16,27-8 16,-18 9-16,10-9 15,-1-9-15,0 0 16,9 9 0,-9-9 77,0 0-77,9-9 0</inkml:trace>
  <inkml:trace contextRef="#ctx0" brushRef="#br0" timeOffset="89879.75">26838 5124 0,'17'27'157,"-8"-19"-157,9 19 15,-10-10-15,1-8 16,9 18-16,-9-18 15,0-1-15,8 19 16,-8-18-16,-9-1 16,9-8-16,0 18 15,0-9-15,-9 0 16,8 0-16,1-1 31,-9 1 125,9-9-140</inkml:trace>
  <inkml:trace contextRef="#ctx0" brushRef="#br0" timeOffset="101682.36">9675 7779 0,'0'9'125,"0"-1"-125,-9 19 16,9 17-16,-9-26 15,9 8-15,-9 18 16,9-17 0,0-10-1,0 1-15,0-9 16,0 8-16,0-8 16,0 0 343,0 0-343,0 0-16,0-1 15,0 1 1,0 0-16,0 0 15,9-9-15,-9 9 110,9-9-16,0 0-79,0 0-15,17-9 16,-8 9-16,8 0 15,18 0-15,-26 0 16,17 0-16,18 0 16,-35 0-16,52 0 15,-43 0-15,35 0 16,-27 0-16,44 0 16,-43 0-1,34 0-15,-35 0 16,1 0-16,17 0 15,-36 0-15,27 0 16,-26 0-16,-9 0 16,26 0-16,-17 0 15,-9 0-15,26-9 16,-18 9-16,1 0 16,35 0-16,-27-9 15,1 9-15,-9 0 16,26 0-16,-27 0 15,1 0-15,0 0 16,-1 0 0,-8 0-16,9 0 15,-10 0-15,1 0 16,35 0-16,-26 0 16,0 0-16,8 0 15,18 0 1,-17 0-16,8 0 15,9 0-15,53 0 16,-62 0-16,1 0 16,-1 0-16,71 0 31,-36 0-15,-43 0-16,8 0 15,18 0-15,9 0 16,-9 0-16,-18 0 15,18 0-15,-9 0 16,18 18-16,-45-18 16,19 0-16,-1 0 15,-9 0-15,-8 0 16,8 0-16,27 0 16,-17 0-16,-10 0 15,0 0-15,10 0 16,-19 0-16,-8 0 15,-9-9 189,0 0-204,0 0 15,9-8-15,0-1 16,-9 1-1,0 8-15,9-9 16,-9 9-16,0-8 16,0-1-1,0 9 1,0-8-16,0 8 16,0 0-16,0 0 15,0 0 1,0 0-16,0-8 15,0 8-15,0 0 16,0 0-16,0 0 172,0 1-156,-9-1-16,0 0 15,9 0-15,0 0 16,-9 9-1,0 0 32,9-8 0,-8 8-47,-1 0 16,-9 0-16,-8 0 15,-1-9 1,-26 9-16,0 0 16,-17 0-16,8 0 15,-44 0-15,36 0 16,-18 0-16,-1 0 16,1 0-16,0 0 15,26 0-15,-44 0 16,53 0-16,-70 0 15,52 0-15,1 0 16,-71 0-16,70 0 16,-17 17-16,9-17 15,-10 0-15,19 0 16,17 0-16,0 0 16,9 0-16,17 0 15,10 0-15,-10 0 16,1 0-16,8 0 15,1 0 1,-1 0-16,-8 0 16,17 0-16,-9 0 15,0 0-15,10 0 16,-1 0-16,0 0 16,0 0-1,0 0-15,1 0 16,-1 0-16,0 0 15,0 0-15,0 0 16,-17 0-16,17 0 16,-26 0-16,26 0 15,-9 0-15,-8 0 16,17 0 0,0 0-1,0 0-15,0 0 16,1 0-1,-1 0 1,0 0-16,0 0 16,-8 0-16,-1 0 15,9 0-15,-9 0 16,1 0-16,34 0 156,1 0-140</inkml:trace>
  <inkml:trace contextRef="#ctx0" brushRef="#br0" timeOffset="103436.04">26502 5450 0,'-8'18'78,"-1"-9"-78,0 9 16,-17 26-16,8-18 15,0-8-15,-26 43 16,-9-16-16,-9 25 15,-17-17-15,0 9 16,-36 8-16,89-43 16,-63 17-16,-25 18 15,17-9-15,61-45 16,-61 36 0,18-8-16,53-27 15,-36 26-15,35-26 16,-17-1-16,18 1 15,17 0-15,0-9 16,0 0 31,9 9-31,-8-9-1,8 9-15,-18 0 16,0-1-16,-8 1 15,17 0-15,0-9 16,0-9 62,9-8-78,0-10 16</inkml:trace>
  <inkml:trace contextRef="#ctx0" brushRef="#br0" timeOffset="104167.67">25197 6041 0,'0'9'94,"0"0"-63,0 9-31,-9-1 16,9-8-16,-17 26 15,8-17-15,-18 17 16,19 1 0,8-28-16,-9 10 15,9-9-15,-9 0 16,9-1 15,0 1-31,0 0 16,0 0-16,18-9 109,26 0-109,-27 0 0,36-18 16,-17 18-16,8 0 15,-27 0-15,10 0 16,-10 0-16</inkml:trace>
  <inkml:trace contextRef="#ctx0" brushRef="#br0" timeOffset="105279.07">24809 6403 0,'9'0'109,"0"-9"-93,8 9-16,10-9 16,17 0-16,-18 9 15,27 0-15,-26 0 16,52 0-16,-35 0 16,9 0-16,35 0 15,-35 0-15,-26 0 16,-10 0-1,-8 0-15,-9 9 110,0 0-95,0 9-15,0-1 16,-17 27-16,17-26 16,-27 26-16,9 36 31,10-54-31,-10 18 0,18-26 16,0-9-16,-9 17 15,9-17-15,-9 26 16,9-17-1,-17 8 1,17-17-16,0 0 0,0 17 16,0-17-16,0 9 15,0-1 1,0-8-16,-9-9 94,9-17-79,0-1-15,0 0 16,0-8-16,0 8 16</inkml:trace>
  <inkml:trace contextRef="#ctx0" brushRef="#br0" timeOffset="106049.77">25224 6685 0,'8'0'171,"28"-17"-155,-10 8-16,1 0 16,26-9-16,-18 18 15,-9-9-15,18 1 16,-35 8-16,26-18 16,-26 18-16,0 0 15,0 0 110,0 0-125,0 0 16,-1 0-16,-8-9 15</inkml:trace>
  <inkml:trace contextRef="#ctx0" brushRef="#br0" timeOffset="108057.51">24818 6315 0,'-9'0'31,"0"0"-16,0 0 1,9 9 0,-8-1-16,-1 1 15,-9 18 1,9-27-16,1 17 16,-1-8-16,-9 26 15,18-17-15,-9 0 16,9 17-16,-9-17 15,9 17-15,0-18 16,-8 1-16,8-9 16,0 26-16,0-26 15,0 0-15,0 0 16,0 26 0,0-17-16,8-1 15,1 1-15,-9 0 16,9-1-16,0 1 15,0-1-15,0 1 16,-1-9-16,10 9 16,0 8-16,-10-17 15,1 0-15,9 8 16,-9-17-16,8 9 16,1 18-16,0-19 15,-1 10-15,1-9 16,8 8-16,10-8 15,-1 0-15,0 0 16,0-9-16,-8 9 16,17 8-16,-17-17 15,17 9-15,-18-9 16,-8 9 0,8-9-16,1 0 0,-10 0 15,27 0 1,-17 0-16,-1 0 15,10 0-15,-1-18 16,-9 18-16,10-8 16,-10-1-16,0 0 15,10 0 1,-10 0-16,1 0 16,-1 1-16,9-10 15,-17 9-15,0-17 16,-9 26-16,-9-9 15,17-26 1,-17 26 0,0 0-1,0 0-15,0-8 16,9 8-16,-9-18 16,0 18-16,0 1 15,0-10-15,0-8 16,-9 17-16,9-9 15,0 0 1,-26-17-16,17 26 16,0-8-1,9 8-15,0-9 16,-9 9-16,0 1 16,1-1-1,8 0-15,-9 0 16,9 0-1,-18-8-15,9 8 16,9 0-16,-8 9 31,-19-18-31,18 18 16,0-8-16,-8-1 0,8 9 16,-9-9-1,-8 0-15,8 9 16,-17-9-16,0 0 15,-1 9-15,1-17 16,0 8-16,17 0 16,-8 9-16,8-9 15,0 9-15,1-8 16,8-1-16,-9 9 16,10 0-16,-10 0 15,9-9-15,0 0 16,0 9-1,1-9-15,-1 9 16,0-9-16,0 1 16,-8-1-1,8 9-15,0-9 16,0 9 0,0 0-1,0 0-15,1-9 16,-1 9-1,0-9 1,0 9-16,0 0 31,0 0-31,1 0 16,-1-8 0,0 8-1,0 0 1</inkml:trace>
  <inkml:trace contextRef="#ctx0" brushRef="#br0" timeOffset="115973.04">25859 6853 0</inkml:trace>
  <inkml:trace contextRef="#ctx0" brushRef="#br0" timeOffset="116150.15">26167 6809 0</inkml:trace>
  <inkml:trace contextRef="#ctx0" brushRef="#br0" timeOffset="116336.84">26229 6809 0</inkml:trace>
  <inkml:trace contextRef="#ctx0" brushRef="#br0" timeOffset="116490.63">26255 6817 0,'9'0'94</inkml:trace>
  <inkml:trace contextRef="#ctx0" brushRef="#br0" timeOffset="116702.47">26352 6817 0,'9'0'31</inkml:trace>
  <inkml:trace contextRef="#ctx0" brushRef="#br0" timeOffset="118233.51">26476 6747 0,'9'0'94,"0"0"-78,-1 0-16,-8-9 15,9 0-15,0 9 16,0-17-16,0 8 15,-9 0 1,0 0-16,0 0 16,9-8-1,-9 8 1,0-9-16,0 9 16,0 1-16,0-1 15,0-18-15,0 18 16,0 1-1,0-1 17,-9 9-32,0-9 15,0 9-15,9-9 16,-9 9 0,0 0-16,1 0 15,-10 0-15,9 0 16,0 0-16,-8 9 15,8 0 1,-9 0-16,9-1 16,-8 1-16,8 0 15,9 0 17,0 0-1,0 0-31,0-1 15,0 1 1,9-9 93,0 0-93,-1 0-16,10-9 16,-9 9-1,-9-8 1,9 8-16,0 0 16,-9 8 62,8 63-47,-8-36-31,0-8 0,0 26 16,0 17-16,0-26 15,0-8-15,0 8 16,0-27-16,0-8 15,0 0-15,-8-9 110,8-9-95,0 0-15,0 0 16,0-8-16,0-10 16</inkml:trace>
  <inkml:trace contextRef="#ctx0" brushRef="#br0" timeOffset="119832.49">26326 6403 0,'-9'0'16,"0"0"-16,1 0 15,-10 18 1,18-10-16,-9 10 16,-9 0-16,18-10 15,-8 19-15,-1-9 16,0 8-16,0 0 15,0-8-15,1 9 16,-1 8-16,0-9 16,9 1-16,-9 8 15,0-17 1,0 8-16,9 1 16,-8-1-16,-10 9 15,18-8-15,0-18 16,0 8-16,-9 10 15,9-10-15,0-8 16,0 0-16,0 26 16,0-26-16,0 0 15,0 26-15,0-26 16,0 26-16,0-26 16,0 9-1,0-9-15,0 8 16,0-8-16,9 9 15,0-10-15,0 10 16,-1-18-16,1 9 16,-9 0-16,9-9 15,-9 9-15,0-1 32,9-8-17,0 0-15,0 9 16,-1-9-16,28 9 15,-19-9-15,10 0 16,-1 0-16,45 0 16,-9 0-1,-18 0-15,53-26 16,-62 8-16,0 0 16,-8 1-16,-19 8 15,1 0-15,-9 0 16,0 0-1,9 1-15,-9-10 16,9 0-16,0 1 16,0-1-16,-9 0 15,17-8-15,-17 8 16,0-8-16,0 8 16,0-17-1,0 17-15,0 9 16,0-8-16,0-18 15,0 17-15,0-9 16,0 10-16,-9-10 16,9 19-16,0-19 15,-8 9-15,8-8 16,0 17-16,-9-8 16,0-10-16,9 18 15,-9-8-15,0 8 16,0 0-16,1-9 15,8 9-15,-9-8 16,0 8-16,9 0 16,-9 9-1,9-9 1,0 1 15,-9 8 0,1 0-15,-1 0 15,0 0-15,0 0-16,0 0 16,0 0-16,1 0 15</inkml:trace>
  <inkml:trace contextRef="#ctx0" brushRef="#br0" timeOffset="121100.85">26696 5521 0,'0'18'109,"9"8"-93,0 1-16,9 25 16,8 10-16,1 18 15,-1-19-15,1 10 16,-1 26-16,9 0 16,-8-27-16,-18-25 15,35 34-15,-18-9 16,-17-34-1,9 17-15,-10-9 0,10-9 16,-9 27-16,0-36 16,0 18-16,-1-8 15,1-1-15,-9 0 16,18 9 0,-18 9-16,9 18 15,-9-27-15,8-18 16,-8 18-16,0-35 15,0 35-15,0 9 16,0 0-16,0-35 16,0 52-16,0 19 15,0-63-15,-8 71 16,8-62-16,-44 53 16,17 18-16,18-62 15,-17 53-15,17-61 16,-35 61-16,35-71 15,0 9-15,-8 18 16,-10-26 0,9 17-16,-8 18 15,17-36-15,-17 18 16,17-26-16,-9-1 16,1 19-16,17-27 15,-9-9-15,9 8 16,-9 10-1,9-9-15,-9 0 16,0-1 0,9 1-16,-8-9 62,8-9-46,-9-8-16,9-18 15,0-1-15,0 10 16,0 8 0</inkml:trace>
  <inkml:trace contextRef="#ctx0" brushRef="#br0" timeOffset="121822.85">26723 8299 0,'9'0'62,"0"0"-62,-1 0 47,1 0-47,-9 9 16,9 0-16,-9 17 15,9 1-15,0 26 16,-9-27-16,8 0 16,-8 27-16,9-53 15,-9 27-15,0-18 16,9-9-16,-9 8 16,0-16 93,0-1-109,0 0 16,9 0-16,0 0 15,0-8-15,-1 8 16,1-9-16,-9 9 15,9 9 1,-9-8-16,9-1 16,-9 0-16,0 0 15,9 0 32</inkml:trace>
  <inkml:trace contextRef="#ctx0" brushRef="#br0" timeOffset="122725">26511 8740 0,'-9'18'47,"-8"17"-47,8-9 16,0 1-16,0 17 15,1-26-15,-19 26 16,27-27-16,-9 10 16,0 26-16,9-27 15,-8 18-15,8-17 16,-9 17-1,0-26-15,9-10 16,-9-8 47,9-17-32,0-1-16,9 0-15,9-17 16,-1 17-16</inkml:trace>
  <inkml:trace contextRef="#ctx0" brushRef="#br0" timeOffset="123953.89">26917 8855 0,'0'9'110,"-18"8"-95,18-8 1,-17 9-16,17-10 16,-9 10-16,9-9 15,-9 0-15,9 0 16,-9-1-16,9 1 15,0 0-15,0 0 16,0 0-16,0-1 31,18-8 94,-9 0-109,8 0 0,-8 0-16,0 0 15,9 0-15,-10 0 47,1-8-31,9-1-1,-18 0 1,9 0-16,0 0 16,-1 1-16,1 8 15,0-9-15,9 9 16,-18-9-16,0 0 15,8 0-15,1 0 16,0 1-16,0 8 16,-9-9-16,9 0 15,-9 0-15,0 0 16,0 1-16,0-1 16,0 0 15,0 18 156,-9 0-171,0-9 0,9 8-1,-9-8-15</inkml:trace>
  <inkml:trace contextRef="#ctx0" brushRef="#br0" timeOffset="125939.6">26661 8537 0,'0'0'0,"-167"-26"16,96 26-1,18 0-15,0 0 16,-9 9-16,10-1 16,7 10-16,28-9 15,-18 8-15,8 1 16,9 0-16,10-1 15,-1 1 1,-9 9-16,9-19 16,1 28-16,-1-28 15,0 28-15,0-19 16,0 36-16,0-35 16,-8 44-16,8-36 15,0 27-15,9-27 16,-9 19-16,9-28 15,0 1-15,0 8 16,0-8-16,0 8 16,0-17-16,0 0 15,9 9-15,-9-9 16,9 8 0,0-8-1,-9 0-15,9 0 0,-1 8 16,1-17-1,0 9-15,0 0 16,9 9-16,-10-10 16,1 1-16,0 9 15,9-18-15,17 17 16,-17-8-16,-1-9 16,18 27-16,-17-27 15,0 9-15,17-1 16,-9-8-16,1 0 15,-1 0-15,27 0 16,-17 0 0,-10 0-16,-8 0 15,-1 0-15,10 0 16,-10 0-16,-8-8 16,9-1-16,-9 9 15,17-9-15,-8 0 16,-1 0-16,1 0 15,0 1 1,26-28-16,-27 36 16,-17-8-16,18-1 15,-9 0-15,0 9 16,8-9-16,-8 0 16,0 0-16,-9 1 15,0-1-15,9 0 16,0 0-16,-1 9 15,1 0-15,0-9 16,0 1 0,-9-1-16,18 0 15,-10 0-15,10 0 16,-9 0-16,0 9 16,-1 0-1,-8-8-15,9 8 16,-9-9-16,9 0 15,0 0 1,0 0 0,0 0-16,-1 9 15,1-8 1,0-1 0,9 0-16,-1 0 15,1-8 1,-9 17-16,8-9 15,-17 0-15,9 9 16,9-9-16,-18 0 16,9 9-1,0-9-15,-1 9 16,-8-8 62,9-1-62,0 0-16,9-17 15,-10 17-15,1-9 16,-9 0-16,9 1 16,0-10-16,-9 10 15,9-1-15,-9 0 16,9-8-16,-9 17 15,0-8-15,0 8 16,0 0-16,0 0 16,0 0-1,0-8-15,0-1 16,0 9-16,0 0 16,0 1-16,0-1 15,0 0-15,-9 0 16,9 0-1,-9 0-15,0 9 16,9-8-16,-9 8 16,-8-9-1,-19 0-15,19 0 16,-10 9-16,-43-26 16,-54 26-16,89 0 15,-9 0-15,-44 0 16,70 0-16</inkml:trace>
  <inkml:trace contextRef="#ctx0" brushRef="#br0" timeOffset="127309.63">26890 9349 0,'0'8'172,"18"28"-172,-9-27 15,17 26-15,-17-18 16,9 1-16,8 17 16,-17-17-16,0-9 15,-9 0-15,9-9 16,0 0 15,-9 8-15,8-8-1,-8 9 1,9-9 0,0 9-16,0 9 15,-9-9-15,26 8 16,-17-8-16,0 0 16,0-9-16,0 9 15,-9-18 95,0 0-95,0 0-15,0-8 16</inkml:trace>
  <inkml:trace contextRef="#ctx0" brushRef="#br0" timeOffset="128050.18">27129 9366 0,'-9'0'203,"-9"18"-188,-8 0-15,8-1 16,-17 10-16,-27 17 16,36-18-16,-19 9 15,10-17-15,18 0 16,-1-1-16,9-17 16,9 9-1</inkml:trace>
  <inkml:trace contextRef="#ctx0" brushRef="#br0" timeOffset="141258.81">1094 9622 0</inkml:trace>
  <inkml:trace contextRef="#ctx0" brushRef="#br0" timeOffset="142430.44">1076 9666 0,'-9'9'93,"0"-9"-77,9 9-16,-8-9 16,-1 9-16,0-9 15,-9 8-15,9-8 16,1 9-16,8 0 15,-18 9-15,9-10 16,9 1-16,-9 0 16,9 0-1,0 0 1,-9-9-16,9 9 16,0 8-16,0-8 15,-8 17-15,8-17 16,0 0-16,0 9 15,0-9-15,0-1 16,0 1-16,0 0 16,8 0-16,1 0 15,0 0-15,-9-1 16,9 1-16,0 0 16,8 0-16,1 0 15,0-1-15,-1 1 16,10 0-16,-1 9 15,1-18-15,-18 9 16</inkml:trace>
  <inkml:trace contextRef="#ctx0" brushRef="#br0" timeOffset="143087.1">1173 9931 0,'9'0'47,"0"0"-16,8 17-15,-17 1 0,18 17-16,-18-26 15,9 26-15,0-17 16,-1 0 0,-8-10-16,0 1 15,-8-9 79,-10 9-78,-26 9-16,-9-9 15,9-1-15,0 19 16,8-18-16,19-9 15,8 8-15</inkml:trace>
  <inkml:trace contextRef="#ctx0" brushRef="#br0" timeOffset="144380.12">900 9525 0,'0'9'47,"0"0"-47,0-1 32,0 1-32,0 0 15,0 0 126,-18 0-126,0 0-15,1 8 16,-10-8-16,1 9 16,8-1-16,-8 10 15,-1-1-15,10-17 16,-10 35-16,-8-17 16,26-10-1,-9 10-15,1-1 16,8-8-16,9-1 15,-9 1-15,0 0 16,9-1-16,-9 1 16,1 8-16,8-8 15,-18 9-15,18 8 16,0-18-16,0-8 16,0 0-16,0 9 15,0-1-15,0-8 16,0 0-16,0 9 15,9 8-15,-9-17 16,0 9-16,9-1 16,8 18-1,-17-26-15,9 0 16,0 0-16,0 9 16,8-18-16,-8 8 15,0 10-15,0-18 16,8 9-16,-8 0 15,9 8 1,-9-17 0,0 9-16,-1 0 15,1-9-15,9 18 16,-9-10-16,-9 1 16,8 0-16,10 0 15,0 0 1,-9-9-16,8 9 15,1-9 1,8 17-16,-8-17 16,8 9-16,-8-9 15,35 9-15,-35-9 16,-10 0-16,1 0 16,-9-9 62</inkml:trace>
  <inkml:trace contextRef="#ctx0" brushRef="#br0" timeOffset="145087.44">1041 10389 0,'0'9'94,"0"0"-94,9 0 15,-9 8-15,8 1 16,1 17-16,-9-26 16,9 9-16,-9-9 15,0 8-15,9-17 16,-9 9-16,0 9 15,9-9-15,-9-1 16,0 1-16,0 0 16,0 0 15,0 0-15,-9-1-16,0 1 15,0 0-15,-17 0 16,-10 0-1,10 0-15,8-9 16,9 0 93</inkml:trace>
  <inkml:trace contextRef="#ctx0" brushRef="#br0" timeOffset="146773.07">882 9481 0,'0'-9'63,"-9"9"-63,0 0 16,-8 0-16,8 0 15,-9 0-15,1 0 16,-10 0-16,-17 9 15,18 0-15,-19 0 16,19 8-16,-9-8 16,8 0-16,10 0 15,-1-1-15,9 1 16,0 0 0,-8 0-16,17 0 15,-9 8-15,0 1 16,-17 0-16,8 8 15,9 1-15,-8-1 16,8 0-16,0 1 16,0-1-1,0 10-15,0-19 16,-8 10-16,17-10 16,0 10-16,0-1 15,-9 18-15,9 1 16,0-19-1,0 9-15,-9 9 16,9-17-16,0-1 16,0 1-16,0 8 15,0-9-15,0 1 16,0-1 0,9 10-16,-9-10 15,9 1-15,-9-1 16,9-8-1,-1-1-15,-8 1 16,18 17-16,0-17 16,-9 8-1,-1-8 1,1 0-16,9 17 16,-9-17-16,-1 8 15,10 0 1,9 19-16,-1-10 15,-17-18-15,8-8 16,-8 9-16,0-9 16,9-9-16,-9 9 15,-1-1-15,10 1 16,0 0-16,-10 0 16,28 0-1,-27-9-15,8 8 16,1-8-16,-9 0 15,8 9-15,-8-9 94,0 0-78,-9 9-1,9-9-15,0 0 16,-9 9-16,8-9 16,1 0-16,0 9 15,0-9-15,0 0 16,-1 0 46,1 0-30,0 9-17,0-9 1,0 0-16,-18 0 94,9-9-47</inkml:trace>
  <inkml:trace contextRef="#ctx0" brushRef="#br0" timeOffset="147440.37">917 10857 0,'9'0'94,"0"9"-79,0 8 1,-1 1-16,-8-9 16,9 8-16,0 1 15,0-9-15,-9 0 16,9-1-1,-9 1-15,0 0 16,0 0-16,0 0 16,0-1-16,0 1 15,0 0 1,0 0 0,0 0-16,0 0 15,0-1 1,-9-8-1,0 9-15,0 0 16,0 0-16,1-9 16</inkml:trace>
  <inkml:trace contextRef="#ctx0" brushRef="#br0" timeOffset="148467.76">547 9340 0,'-9'0'63,"0"0"-48,0 0 1,-17 0-16,17 9 16,-26-1-1,17-8 1,9 0-1,1 9-15,-1 0 16,0 0-16,9 0 16,-9 0-16,0 17 15,0-17-15,9 0 16,-8 26-16,-1-35 16,9 18-16,-18 17 15,18-26-15,-17-1 16,-10 37-16,18-37 15,0 10 1,1 0-16</inkml:trace>
  <inkml:trace contextRef="#ctx0" brushRef="#br0" timeOffset="148580.69">256 9693 0,'0'8'31,"0"1"-31,0 0 15,0 9-15</inkml:trace>
  <inkml:trace contextRef="#ctx0" brushRef="#br0" timeOffset="148758.54">220 10107 0,'0'18'31,"0"-9"-31,0-1 16,0 10 0,0-9-16,0 0 15,0 8-15,0 27 16</inkml:trace>
  <inkml:trace contextRef="#ctx0" brushRef="#br0" timeOffset="148941.4">212 10469 0,'0'9'47,"0"8"-32,0 10-15,-9-10 16,9 27-16</inkml:trace>
  <inkml:trace contextRef="#ctx0" brushRef="#br0" timeOffset="149104.68">203 10866 0,'0'0'0,"0"8"46,0 1-30,0 26 0</inkml:trace>
  <inkml:trace contextRef="#ctx0" brushRef="#br0" timeOffset="149290.69">203 11183 0,'0'27'32,"0"-19"-17,0 1 1,0 0-16,0 0 16,0 0-16,0 8 15</inkml:trace>
  <inkml:trace contextRef="#ctx0" brushRef="#br0" timeOffset="149461.81">212 11456 0,'0'0'0,"0"18"32,8 0-32,-8-9 0,0-1 15,0 10 1,9 26-16,-9-26 15,9-1 1</inkml:trace>
  <inkml:trace contextRef="#ctx0" brushRef="#br0" timeOffset="149608.51">291 11774 0,'0'0'15,"0"18"-15,0-10 0,9-8 16,-9 9-16,0 0 31</inkml:trace>
  <inkml:trace contextRef="#ctx0" brushRef="#br0" timeOffset="149801.81">388 11950 0,'0'0'0,"0"9"32,0 0-17,9 9 1,0-18-16,8 17 16,1 1-16,0 8 15</inkml:trace>
  <inkml:trace contextRef="#ctx0" brushRef="#br0" timeOffset="149971.28">653 12233 0,'0'0'0,"8"8"0,-8 1 16,18 9-16,-9-1 15,0-8-15,0 9 16,8 0-16,-8-1 15,9-8-15,-10 0 16,1 0-16</inkml:trace>
  <inkml:trace contextRef="#ctx0" brushRef="#br0" timeOffset="150142.51">785 12374 0,'18'8'109,"-1"1"-93,1-9-16</inkml:trace>
  <inkml:trace contextRef="#ctx0" brushRef="#br0" timeOffset="151292.66">882 12312 0,'0'9'109,"9"-9"-93,0 17-16,-1-8 15,1 9-15,0-1 16,9 10-16,-1-18 16,-8 0-16,-9-1 15,9 1-15,-9 0 110,-9 9-95,-9-1-15,1-8 16,-1 9-16,1-9 15,8-1-15,0-8 47,0 9 0,0 0-47,0-9 0</inkml:trace>
  <inkml:trace contextRef="#ctx0" brushRef="#br0" timeOffset="155916.41">26106 9490 0</inkml:trace>
  <inkml:trace contextRef="#ctx0" brushRef="#br0" timeOffset="156130.66">25876 9684 0,'-9'0'16,"9"9"0,-26-1-16,-18 28 15,-18-10-15</inkml:trace>
  <inkml:trace contextRef="#ctx0" brushRef="#br0" timeOffset="156674.07">26009 9701 0,'8'0'31,"1"0"47,9 9-78</inkml:trace>
  <inkml:trace contextRef="#ctx0" brushRef="#br0" timeOffset="156837.5">26344 9887 0,'0'0'0,"8"0"0,-8 8 16</inkml:trace>
  <inkml:trace contextRef="#ctx0" brushRef="#br0" timeOffset="157397.34">26520 9578 0,'0'9'62,"0"8"-31,0 1-31,-9 0 16,9 8-16,-9 9 16</inkml:trace>
  <inkml:trace contextRef="#ctx0" brushRef="#br0" timeOffset="157607.93">26502 9825 0,'0'0'0,"-8"70"32,8-61-32,0 9 15,0-9-15,0 0 16</inkml:trace>
  <inkml:trace contextRef="#ctx0" brushRef="#br0" timeOffset="159189.16">26679 9525 0,'9'0'141,"-1"0"-126,-8 18-15,9-1 16,0 10 0,-9-10-16,9 45 15,0-44-15,-9-9 16,9 52-16,-9-34 16,8-10-16,-8 54 15,9-45-15,-9 10 16,18 34-16,-18-43 15,0-1-15,0 9 16,9 45-16,-9-36 16,0-18-1,8 10-15,-8 34 16,0-52-16,9 44 16,-9-54-16,0 1 15,0 0-15,0 9 16,0-1-16,0 36 15,0-26-15,0-1 16,0 9-16,0 1 16,-9 34-1,1-34-15,-1 25 16,-9-17-16,-8 45 16,17-45-1,0-18-15,0 18 16,0-17-16,1-1 15,-1 9-15,0-17 16,0 0-16,9-9 16,-9-9-16,9 8 62,0 1-46,0 0-16,-8-9 78,8-9-62,0 0-16,0-17 15,-9 8 1</inkml:trace>
  <inkml:trace contextRef="#ctx0" brushRef="#br0" timeOffset="159904.34">26591 11068 0,'8'0'94,"-8"18"-94,9-9 16,9 35-1,8 35-15,-26-52 16,9 26-16,-9-27 16,9 18-16,-9-26 15,9 0-15,0-36 94,-1 0-78,1 1-16,27-27 15,-19 17-15,1 9 16,8 1 0,18-18-16,-26 17 15,0 0-15</inkml:trace>
  <inkml:trace contextRef="#ctx0" brushRef="#br0" timeOffset="160797.18">26441 11545 0,'0'8'94,"0"1"-94,0 27 15,-18-1-15,9 27 16,-17-1-16,-1 10 15,10 8-15,8-61 16,-18 52-16,19-17 16,-1-35-16,9 26 15,-9-17-15,0-19 16,9 19-16,-9-18 16,9 8-16,0-8 15,0-27 95,0-17-95,9 9-15</inkml:trace>
  <inkml:trace contextRef="#ctx0" brushRef="#br0" timeOffset="162096.03">26688 11686 0,'-9'0'109,"-9"17"-93,9 1-16,1 0 15,-10-1-15,9 1 16,-26 53-16,17-45 15,1 9-15,8-8 16,-18-1-16,-8 45 16,26-54-16,0 1 15,9-9-15,0 0 16,0-1 109,9 1-109,0-9-1,0 9 1,0-9-16,-1 9 15,19-9 1,-9 0-16,-10 0 16,10 0-16,8 0 15,-8 0-15,-9 0 16,0-9-16,0 9 16,-9-9-16,0 0 31,0 1-16,8-1 1,1-9-16,0 18 16,-9-9-16,9 1 15,-9-1-15,9 0 16,-9 0-16,0 0 16,0 0 15,0 1 0,-9-1 0,-9 9-31,1 0 16,-1 0-16,9 0 16,-9 0-16,-26 0 15,27 0-15,-10 9 16,18-9-16</inkml:trace>
  <inkml:trace contextRef="#ctx0" brushRef="#br0" timeOffset="163761.9">26273 11430 0,'0'0'0,"-44"0"31,26 0-31,10 0 0,-10 0 16,-9 18 15,19-10-31,-1 10 0,-9-9 16,9 9-16,1-1 15,-1 1-15,-18 26 16,18-26-16,1 8 16,-1 0-16,0 10 15,0-10 1,0 1-16,1 8 16,-1-17-16,0 17 15,-9 0-15,18-8 16,-9 8-16,1 9 15,8-18-15,-9 19 16,9-10-16,-9 0 16,9-8-16,0-10 15,0 10-15,0-1 16,0-8 0,0-1-16,9 1 15,-9 0-15,9-10 16,-1 10-1,-8-9-15,9-9 16,-9 9-16,9 8 16,9-8-16,-9 0 15,8 9-15,10-10 16,-19 1-16,19 9 16,8-9-16,-17 0 15,8-1-15,27 19 16,-35-27-1,26 9-15,-18-9 0,27 9 16,-35-9-16,35 0 16,-35 0-16,34 8 15,-34 1-15,9 0 16,-19-9 0,10 0-16,0 0 15,-10 0-15,28 0 16,-19 0-16,10-18 15,-18 10-15,-1-1 16,10 0-16,-9 0 16,0 0-1,-9 0-15,0 1 16,9-1-16,8-9 16,-8 18-16,9-26 15,-10 17-15,1-9 16,0 9-16,0 1 15,-9-19 1,9 18-16,0 0 16,-9-8-16,8 8 15,1-9-15,0-26 16,-9 35-16,9 1 16,-9-10-16,9 0 15,-1-52 16,-8 43-31,0 10 0,0 8 16,0 0-16,0-9 16,0 1-16,0 8 15,0-9-15,0-8 16,0 8-16,-8 1 16,8-10-16,-9 10 15,0-1-15,9 9 16,-9-9-16,0 1 15,9-1 1,-8 1-16,-10-1 16,9 0-16,0 9 15,0-8-15,1 8 16,8 0-16,-9 0 16,0 0-16,-9 9 15,10 0-15,-10-8 16,0-10-16,1 9 15,8 0-15,-9 1 16,18-1-16,-9 0 16,1 9-16,-1-9 15,0 0 1,0 9 0,0-9-1,-8 9 1,-1-8-1,-17 8-15,8-18 16,1 18-16,-1 0 16,19 0-16</inkml:trace>
  <inkml:trace contextRef="#ctx0" brushRef="#br0" timeOffset="165525">27120 12374 0,'0'8'63,"-9"1"-48,-9 18 1,-17-1-16,17-17 15,-26 35-15,27-35 16,-10 9-16,-17 26 16,26-18-16,10-26 15,-1 9-15,9 0 16,-9-9 78,9-18-63,0 1-15</inkml:trace>
  <inkml:trace contextRef="#ctx0" brushRef="#br0" timeOffset="166343.04">26890 12382 0,'9'0'78,"0"9"-47,18 18-31,-19 8 16,1-17-16,18 26 16,-18-18-1,-1 1-15,1-10 16,0-17-16,-9 9 16,0 0-16,0 0 46,0 0-30,9-1 0,-9 1-16,9 0 15,-9 0 1,8 0-16,-8 0 16,0-1-16,9-8 15,-9 9 1,9-9 15,0 0 172</inkml:trace>
  <inkml:trace contextRef="#ctx0" brushRef="#br0" timeOffset="170505.51">908 12691 0,'-17'0'93,"-1"-9"-93,0 9 16,-17 0-16,9-8 16,-10 8-16,10 0 15,17 0-15,0 0 32,1 0-17,8 8 1,-9-8-16,0 9 15,-9 0-15,9 0 16,-17 0-16,-9 8 16,17-8-16,-26 9 15,18-9 1</inkml:trace>
  <inkml:trace contextRef="#ctx0" brushRef="#br0" timeOffset="170993.89">485 12779 0,'0'9'15,"0"0"17,0 0-17,0 8-15,-9 1 16,9 26 0,0-35-16,-9 9 15,9 17-15,0-26 16,0 8-16,0 10 15,0-18-15,0 8 16,0-8 0,9 0-16,0-9 0,-9 9 15,0 0-15,9-9 16,-9 8 0,0 1 15,0 0-31,0 0 15,9 0 1,-9 8-16,9-17 16,-1 0 93,-8 9-109,18 0 31</inkml:trace>
  <inkml:trace contextRef="#ctx0" brushRef="#br0" timeOffset="171240.34">644 13194 0,'9'0'31,"-1"0"-15,1 0 0,9 0-16,17 0 15,9 0-15,-17 0 16,-10 0-16,1 0 15,-9 0 1</inkml:trace>
  <inkml:trace contextRef="#ctx0" brushRef="#br0" timeOffset="171371.54">838 13194 0</inkml:trace>
  <inkml:trace contextRef="#ctx0" brushRef="#br0" timeOffset="172381.59">820 13159 0,'9'0'109,"0"0"-93,0 0 15,-1 0-15,1 0-1,0 0 1,-9 8 15,0 1 63,0 0-78,0 0-1,0 0 1,0 0 0,-9-9 46,9 8-46,0 1-1,0 0-15,-9 0 16,9 0 31,0-1-32,-8-8 1,8 9-16</inkml:trace>
  <inkml:trace contextRef="#ctx0" brushRef="#br0" timeOffset="179447.14">3810 873 0,'0'18'63,"9"26"-48,0-27-15,-1 19 16,19 26-16,-1-1 16,-17-34-16,9 43 15,-1 10-15,-8-54 16,9 27-16,0 9 15,-10-36-15,1 27 16,0-35-16,0 17 16,0-8-16,-9-10 15,0-8-15,0 0 16,8-9 0,-8 9-1,0-36 48,9 10-48,-9 8-15,9-9 16,0-26-16,-9 26 16,9 1-16,-9-36 15,9 26-15,-9 1 16,8-89-1,-8 89 1,0 8-16,0-8 16,0 8-16,9-26 15,-9 26 1,0 1-16,9-1 16,-9 0-16,9 1 15,-9-1-15,18-17 16,-10 17-16,-8 9 15,0 0-15,0-8 16,0 8-16,9 9 16,-18 0 93,-26 18-93,-9-1-16,-27 27 15,10-8-15,-1-1 16,9 0-16,35-17 16,-8 0-16,17-1 15,0-8-15,0 0 16,1 0-16,43 8 187,44 10-171,18-1-16,-26 1 16,44 8-1,-10 9-15,63-18 16,-62 10-16,-45-19 15,-25-8-15,-1 9 16,-26-18-16,-18 0 156,0-9-156,-8-9 16,-1 1-16,0 8 16,-17-35-16,-9 9 15,17 17-15,-34-44 16,-19 9-16,54 36 15,-53-36-15,52 44 16,-26-26-16,36 26 16,-19-9-16,27 9 15,9 1 1,-8 8-16</inkml:trace>
  <inkml:trace contextRef="#ctx0" brushRef="#br0" timeOffset="183951.3">26229 12480 0,'0'26'110,"0"0"-110,0-8 0,-18 70 15,10-35 1,-19-9-16,18 18 15,0-9-15,-17-9 16,17 18-16,9-45 16,-9 19-16,9 8 15,0-27-15,-8 1 16,8 0 93,0-1-93,-9 1 0,9 0-16,0-10 15,0 1 1,-9-9 62</inkml:trace>
  <inkml:trace contextRef="#ctx0" brushRef="#br0" timeOffset="184575.22">25920 12947 0,'0'18'78,"0"8"-78,0 1 16,0 17-16,0-18 16,0 18-16,0-26 15,0-1-15,9-17 16,9 0 62,-1-17-62,1 8-16,9-17 15,17 8-15,53-26 16,-53 26-16,-9-8 15,0 17-15,-8 0 16</inkml:trace>
  <inkml:trace contextRef="#ctx0" brushRef="#br0" timeOffset="185082.77">26247 13353 0,'0'8'32,"0"10"-17,0 0-15,-18 52 16,18-34-16,-9-10 16,9 18-16,-9-17 15,9-1-15,0-8 16,0-1-16,-8-8 15,8 0 1,0-27 78,0-8-79,0-9-15</inkml:trace>
  <inkml:trace contextRef="#ctx0" brushRef="#br0" timeOffset="185813.98">26317 13326 0,'9'0'46,"0"-9"-30,26 1-16,0-1 16,80 0-1,-44 9-15,-1-18 16,1 18-16,-27 0 16,-18 0-16,-17 0 15,-9 9 79,0 0-94,0 0 16,0 0-16,0 26 15,0-9-15,0-8 16,0 35-1,0-18-15,0 36 16,0-36-16,0 27 16,-9-36-1,9-17-15,0 0 16,0 0 15,-9-1-15,9 1-16,0 0 15,-8-9 48,-1 0-32,0-18-15,-17-17-16</inkml:trace>
  <inkml:trace contextRef="#ctx0" brushRef="#br0" timeOffset="186356.89">26582 13511 0,'0'-8'16,"0"-1"0,9 9 15,8-9-31,36-18 15,-9 27-15,-17-8 16,43 8 0,1-9-1,-54 9-15,-8 0 0,0 0 63,0 0-32,0 0-15,8 0-16,36 0 15,-35 0-15,53 0 16,-54 0-16,18 0 16,-26 0-16,-44 0 62,9 0-46</inkml:trace>
  <inkml:trace contextRef="#ctx0" brushRef="#br0" timeOffset="187781.41">26661 13018 0,'-9'0'110,"1"0"-95,-1 0-15,-9 0 16,-52 17-1,43-17-15,-43 9 16,43 0-16,-61 0 16,61-1-16,-52 10 15,44-9-15,-18 0 16,26 0-16,10-1 16,-1 1-1,0 0-15,10 0 16,-1 0-16,0-1 15,-9 10-15,10 0 16,-10-1-16,9 1 16,0-9-16,-8 17 15,8-8-15,-9 8 16,9 10-16,1-10 16,-1-17-1,0 17-15,9-8 16,0 8-1,-9-17-15,9 18 16,0-10-16,-9 10 16,9-10-16,0 36 15,0-35-15,0 8 16,0 27-16,0-35 16,9 26-16,9-26 15,-9-1-15,8 10 16,-8-18-16,-9 0 15,26 17 1,10-17 0,-19 0-16,19-9 15,43 8-15,-53-8 16,1 9-16,17-9 16,35 18-16,-35-9 15,-17 0-15,17-1 16,-9 1-16,62 9 15,-70-9-15,-1-1 16,10-8-16,-1 0 16,-9 0-16,45 0 15,-54 0-15,1-17 16,0-1-16,-9 9 16,17-17-1,-17 17-15,44-44 16,-36 36-16,19-28 15,-19 28-15,-8-1 16,9-17-16,-1 17 16,1-17-16,-9 8 15,0 10-15,17-10 16,-26 19 0,18-28-16,-18 27 15,0-26-15,0 18 16,0-1-16,0-35 15,0 35-15,0-8 16,0-1-16,-18-43 16,9 43-16,1 10 15,-1-10-15,0 10 16,-26-27-16,26 26 16,-9 9-16,1-17 15,8 26-15,0-9 16,-35-18-1,8 19-15,19-1 16,-10 0-16,1 0 16,8 9-16,-8-9 15,8 9-15,-35 0 16,18 9-16,17 9 16,1 26-16</inkml:trace>
  <inkml:trace contextRef="#ctx0" brushRef="#br0" timeOffset="188607.73">27349 14032 0,'0'-9'31,"0"18"16,0 8-31,-9 1-16,-8 0 16,-1-1-16,-17 10 15,8-1-15,-8-8 16,9 17-16,8-17 15,0-9-15,9-1 16,1 1-16,-1-9 16,0 0 62,0-9-63,0-17 1,1 8-16,-1-8 16</inkml:trace>
  <inkml:trace contextRef="#ctx0" brushRef="#br0" timeOffset="189452.5">27040 14023 0,'9'0'156,"0"0"-156,9 18 15,8 8 1,1 0 0,8 1-16,-9-18 15,-8 0-15,8 17 16,-17-26-16,0 0 109,-9 9-62,9 0-31,-9-1-1,9-8 1,-9 9-16,0 0 31,9-9-31,-9 9 16,8-9 156,19 0-157</inkml:trace>
  <inkml:trace contextRef="#ctx0" brushRef="#br0" timeOffset="191661.17">26167 14067 0,'9'9'78,"-9"8"-62,0 10-16,0 8 15,0 45-15,0-27 16,0 35-16,-9-27 15,-17 107 1,8-62-16,18-80 16,-9 1-16,9-10 15,0 1-15,0-9 16,0-18 109,-8 9-109,-10-26-16</inkml:trace>
  <inkml:trace contextRef="#ctx0" brushRef="#br0" timeOffset="192312.97">25973 14684 0,'-9'0'32,"9"9"-32,0 0 15,0 0 95,0 8-110,9 1 15,0 9-15,-9-10 16,18 18-16,-9-17 16,8 17-16,1 1 15,-9-10-15,8 18 16,-8-26-16,0 0 15,-9-1-15,9 1 16,0-9-16,-9-1 16,8-16 62,1-28-78,9 1 0,17-18 15,0 9 1,-17 26-16,17-8 16,-26 17-16,9-9 15,-18 10-15</inkml:trace>
  <inkml:trace contextRef="#ctx0" brushRef="#br0" timeOffset="192939.84">25920 15425 0,'0'53'63,"0"-26"-63,0 34 16,0-25-16,0-1 15,0 9-15,0-18 16,0-8-16,0 0 15,0-1 1,0-8-16,9-9 94,9-17-94</inkml:trace>
  <inkml:trace contextRef="#ctx0" brushRef="#br0" timeOffset="193952.93">26467 15655 0,'0'0'0,"-17"-9"15,-10 0 1,9 0-16,-17 0 15,26 9-15,9-9 16,-9 9 47,9-8-48,0-10 1,0-8-16,0 8 15,0-26-15,0 26 16,0-17 0,0 26-16,0-9 0,0 1 15,0 8-15,0 0 32,18-9-17,-9 18-15,0 0 16,0 0-16,-1 0 15,1 0 17,-9 9-17,0 0-15,0 0 16,0 0-16,0 0 16,0 8-1,0 1-15,0-1 16,0-8-16,0 9 15,0-9-15,0 0 16,-9-1-16,-17 37 16,17-28-1,0 1-15,0 17 16,1-35-16,8 18 16,-9-1-16,9-8 15,-9 9-15,9-9 16,0 8-16,0-8 15,0 9 1,0-9-16,0-1 16,9 1 15,0-9-31,8 0 16,1 0-16,8 0 15,-8-9-15,9 1 16,-10-19-16,-8 9 15,9 10-15,-1-10 16,-8 0-16,-9 10 16,0-1-1,0 0 1,0 0-16,0 0 16,-9 9 15,0 0-16,1 0-15</inkml:trace>
  <inkml:trace contextRef="#ctx0" brushRef="#br0" timeOffset="195143.74">25709 15231 0,'0'0'0,"-18"0"31,9 9-31,0 0 16,1 8-16,-1 1 16,-9 9-16,9-10 15,-8 10 1,8-10-16,0 45 16,0-44-16,0 35 15,1-36-15,-1 36 16,9-26-16,-9 17 15,9-27-15,0 10 16,0 26-16,0-36 16,0 10-16,0 17 15,9-26-15,0-10 16,8 10-16,-17 0 16,18-10-16,-1 19 15,-8-9-15,0-18 16,9 8-16,35 28 15,-27-28-15,18 19 16,53-1-16,-26-17 16,-27 0-1,62 9-15,-18-18 0,-62 8 16,45-8 0,-45 0-16,18 0 15,-26 0-15,9-8 16,-10-1-16,27 0 15,-44 0-15,36 0 16,-19 1-16,-8 8 16,18-18-16,-19 18 15,10-18-15,-18 9 16,9 9-16,0-26 16,-1 17-16,1-8 15,9-10-15,0-26 16,8 36-1,-17-1-15,0-17 16,8-18-16,-8 35 16,0 0-16,-9 10 15,0-19-15,0 18 16,0 1-16,0-1 16,0 0-1,0-26-15,0 17 16,0-8-16,-18-1 15,9 1-15,1 8 16,-10-9-16,-17-34 16,17 43-1,0 9-15,10-8 0,-28 8 16,19 0 0,-10-9-16,1 10 0,-9-10 15,8 18 1,1 0-16,8 0 15,-9 0-15,10 0 16,-1 9-16,9-9 16,1 9-16,-1-9 15,9 8 1,0 1-16</inkml:trace>
  <inkml:trace contextRef="#ctx0" brushRef="#br0" timeOffset="196072.66">27049 15928 0,'0'9'156,"0"0"-140,9-9-1,-9 8-15,9 10 0,9 17 16,-1-26-1,-8 9-15,9-1 16,26 1-16,-27-9 16,-8 8-16,9-17 15,-9 9-15,-1-9 16,-8 9 109</inkml:trace>
  <inkml:trace contextRef="#ctx0" brushRef="#br0" timeOffset="196768.89">27234 15981 0,'-17'9'141,"-10"8"-141,-8 10 15,9-10 1,-18 1-16,-1 17 16,1 1-16,9-19 15,9 1-15,8-9 16,9-9 109,-9 0-125</inkml:trace>
  <inkml:trace contextRef="#ctx0" brushRef="#br0" timeOffset="202362.43">25479 15972 0,'-8'0'78,"-1"0"-78,0 0 16,-18 18-16,19-10 15,-10 1-15,-8 27 16,17-19-16,-9 1 16,9-1-1,0-8-15,1-9 16</inkml:trace>
  <inkml:trace contextRef="#ctx0" brushRef="#br0" timeOffset="203336.66">25665 16095 0,'0'-8'94,"0"-1"-63,8 9 32,-8 17-48,9-8-15,-9 9 16,0 0-16,0-1 16,0 1-16,0-9 15,9 8 1,-9 19-16,0-1 15,0-9-15,0 10 16,0-19-16,0-34 94,0 8-79,9-35 1</inkml:trace>
  <inkml:trace contextRef="#ctx0" brushRef="#br0" timeOffset="203967.49">26044 16051 0,'0'9'46,"0"0"-30,0 9-16,0-1 16,0-8-16,0 9 15,0-9-15,0 8 16,0 18-16,0-17 16,0 17-1,0-8-15,0 17 16,0-9-16,0-26 15,9 0-15,-9 0 16,8-36 109</inkml:trace>
  <inkml:trace contextRef="#ctx0" brushRef="#br0" timeOffset="204610.45">26388 16166 0,'0'9'15,"0"17"1,0-17-16,0 9 16,-9 17-1,9-17-15,0-9 0,0 8 16,0-8-1,0 0 1,0 0 0,0-1-1,0 1-15,9 18 16,0-10-16,-9-8 16,8 0-16,-8 0 15,9-9 32,0-9-31,0 0-16</inkml:trace>
  <inkml:trace contextRef="#ctx0" brushRef="#br0" timeOffset="204994.1">26670 16104 0,'9'0'16,"0"27"-16,-1 8 0,1 0 15,0 1 1,9 8-16,-18-27 16,9 1-16,-9-9 15,0-18 63</inkml:trace>
  <inkml:trace contextRef="#ctx0" brushRef="#br0" timeOffset="206815.58">26538 16148 0,'9'0'63,"-9"9"-32,0 0-31,0 9 15,0-10 1,0 10-16,0-9 0,0 62 16,0-45-16,0-8 15,0 8-15,0 9 16,0-8-16,0 26 16,0-36-16,0 1 15,0 0-15,0-1 16,-9 10-16,9-10 15,0 10-15,0-10 16,0 1 0,-9 26-16,9-35 15,0 9-15,-9-10 16,9 10-16,0 0 16,-9-1-16,0 54 15,1-53-15,-1 35 16,0-36-16,-17 10 15,26-10-15,-9-8 16,9 9-16,0-9 16,-9 8-16,9-8 15,0 0 32,0 0 31,0-1-78,0 1 16,-9-18 46,0-8-46,0-1-16,1 18 16,-1-9-16,0 1 15,0 8-15</inkml:trace>
  <inkml:trace contextRef="#ctx0" brushRef="#br0" timeOffset="209435.87">26361 16960 0,'0'9'110,"0"-1"-110,-35 10 15,-9-9-15,0 0 16,-27 8-16,1-8 16,-63 18-16,45-27 15,0 17-15,-18-8 16,71-9-16,-27 0 16,-17 18-16,26-9 15,-26 8-15,26-8 16,35 0-1,-35-9-15,-26 9 16,26 8-16,26-8 16,-26-9-16,9 9 15,18-9-15,-18 9 16,26-9-16,-17 9 16,17-9-16,-26 0 15,26 8-15,-17 1 16,0-9-16,-18 0 15,27 9-15,-45 9 16,36-18-16,8 0 16,-61 8-16,62 1 15,-1-9-15,-26 0 16,36 0-16,-1 9 16,-26-9-16,26 0 15,1 0 1,8 0-1,0 0-15,0 0 16,0 0-16,0 0 16,1 0-16,-1 9 15,0-9-15,-9 0 16,-8 0-16,8 0 16,-8 0-16,8 0 15,-8 0-15,8 0 16,-52 0-16,34 0 15,19 9-15,-10-9 16,9 0-16,10 0 16</inkml:trace>
  <inkml:trace contextRef="#ctx0" brushRef="#br0" timeOffset="211084.41">24033 17127 0,'-9'0'78,"0"0"-62,-8 0-16,-1 9 15,0 0-15,10-9 16,-1 9-1,-35 8-15,26-8 0,0 0 16,1 0-16,-19 0 16,10 0-16,0-1 15,8 1-15,-17 9 16,17-9-16,0-1 16,1 1-1,-1-9-15,0 9 16,10-9-16,8 9 15,-9-9-15,35 9 219,10 0-203,-19-1-16,18 10 15,36 0 1,-36-10-16,-8 10 16,-10-18-16,1 9 15,0 0-15,-1-9 16,-17 9-16,9-9 16,0 0 77,9 8-77,-1-8 0,-8 0-16,0 9 15,0-9 1,-18-26 140,9-1-140,0 1-16,0 8 15,-9-8-15,9 8 16,0 0 0,-9 10-16,9-1 0,0 0 15,0 0 1</inkml:trace>
  <inkml:trace contextRef="#ctx0" brushRef="#br0" timeOffset="-180359.1">1588 17780 0,'17'-9'94,"-8"9"-79,17-17-15,10 8 16,25 0-16,-16 0 15,43-9-15,0 10 16,-44 8-16,53-18 16,-44 18-16,0 0 15,0 0-15,0 0 16,-9-9-16,-18 9 16,18 0-16,-8 0 15,-10 0-15,9 0 16,18 0-16,-35 0 15,-9 0 1,17 0 0,-8 0-16,-1 0 15,1 0-15,9 0 16,-10 0-16,1 0 16,-9 0-16,8 0 15,-8 0 1,18 0-16,-1 0 15,-8 0-15,35 0 16,17 0-16,-35 0 16,18 9-16,-26-9 15,26 0-15,-27 0 16,-17 0-16,9 0 16,-10 0 46,10 0-46,-9 0-16,9 0 15,26 0-15,-27 0 16,1 0-16,17 0 16,-17 0-16,-9 0 15,-9-9-15</inkml:trace>
  <inkml:trace contextRef="#ctx0" brushRef="#br0" timeOffset="-178871.38">11924 17683 0,'26'0'141,"-17"0"-126,26 0-15,-26 0 16,35 0-16,-17 0 16,52 0-1,-44 0-15,-26 0 16,18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25855" y="-6743"/>
            <a:ext cx="4339289" cy="338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105" tIns="0" rIns="19105" bIns="0" numCol="1" anchor="t" anchorCtr="0" compatLnSpc="1">
            <a:prstTxWarp prst="textNoShape">
              <a:avLst/>
            </a:prstTxWarp>
          </a:bodyPr>
          <a:lstStyle>
            <a:lvl1pPr defTabSz="842786">
              <a:defRPr sz="100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14792" y="-6743"/>
            <a:ext cx="4339289" cy="338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105" tIns="0" rIns="19105" bIns="0" numCol="1" anchor="t" anchorCtr="0" compatLnSpc="1">
            <a:prstTxWarp prst="textNoShape">
              <a:avLst/>
            </a:prstTxWarp>
          </a:bodyPr>
          <a:lstStyle>
            <a:lvl1pPr algn="r" defTabSz="842786">
              <a:defRPr sz="100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125788" y="512763"/>
            <a:ext cx="3676650" cy="25463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79812" y="3230245"/>
            <a:ext cx="7368604" cy="3070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569" tIns="41397" rIns="87569" bIns="413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25855" y="6466109"/>
            <a:ext cx="4339289" cy="338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105" tIns="0" rIns="19105" bIns="0" numCol="1" anchor="b" anchorCtr="0" compatLnSpc="1">
            <a:prstTxWarp prst="textNoShape">
              <a:avLst/>
            </a:prstTxWarp>
          </a:bodyPr>
          <a:lstStyle>
            <a:lvl1pPr defTabSz="842786">
              <a:defRPr sz="1000" i="1"/>
            </a:lvl1pPr>
          </a:lstStyle>
          <a:p>
            <a:pPr>
              <a:defRPr/>
            </a:pPr>
            <a:r>
              <a:rPr lang="en-US"/>
              <a:t>Software Design</a:t>
            </a:r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14792" y="6466109"/>
            <a:ext cx="4339289" cy="338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105" tIns="0" rIns="19105" bIns="0" numCol="1" anchor="b" anchorCtr="0" compatLnSpc="1">
            <a:prstTxWarp prst="textNoShape">
              <a:avLst/>
            </a:prstTxWarp>
          </a:bodyPr>
          <a:lstStyle>
            <a:lvl1pPr algn="r" defTabSz="842786">
              <a:defRPr sz="1000" i="1"/>
            </a:lvl1pPr>
          </a:lstStyle>
          <a:p>
            <a:pPr>
              <a:defRPr/>
            </a:pPr>
            <a:fld id="{A7E88535-4BEA-4EE8-AB4A-C9FA970A98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913820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defTabSz="839788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39738" algn="l" defTabSz="839788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874713" algn="l" defTabSz="839788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16038" algn="l" defTabSz="839788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752600" algn="l" defTabSz="839788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000"/>
              <a:t>Software Design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9230C636-ECB8-47BE-92DE-F91BE5C0FACE}" type="slidenum">
              <a:rPr lang="en-US" sz="1000" smtClean="0"/>
              <a:pPr/>
              <a:t>1</a:t>
            </a:fld>
            <a:endParaRPr lang="en-US" sz="1000"/>
          </a:p>
        </p:txBody>
      </p:sp>
      <p:sp>
        <p:nvSpPr>
          <p:cNvPr id="133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31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have installed</a:t>
            </a:r>
            <a:r>
              <a:rPr lang="en-US" baseline="0" dirty="0"/>
              <a:t> </a:t>
            </a:r>
            <a:r>
              <a:rPr lang="en-US" baseline="0" dirty="0" err="1"/>
              <a:t>choco</a:t>
            </a:r>
            <a:r>
              <a:rPr lang="en-US" baseline="0" dirty="0"/>
              <a:t>, then you can use </a:t>
            </a:r>
            <a:r>
              <a:rPr lang="en-US" baseline="0" dirty="0" err="1"/>
              <a:t>choco</a:t>
            </a:r>
            <a:r>
              <a:rPr lang="en-US" baseline="0" dirty="0"/>
              <a:t> to install JDK and Android. Google the exact </a:t>
            </a:r>
            <a:r>
              <a:rPr lang="en-US" baseline="0" dirty="0" err="1"/>
              <a:t>choco</a:t>
            </a:r>
            <a:r>
              <a:rPr lang="en-US" baseline="0" dirty="0"/>
              <a:t> packages</a:t>
            </a:r>
          </a:p>
          <a:p>
            <a:r>
              <a:rPr lang="en-US" baseline="0" dirty="0"/>
              <a:t>https://chocolatey.org/packages/jdk10</a:t>
            </a:r>
          </a:p>
          <a:p>
            <a:endParaRPr lang="en-US" baseline="0" dirty="0"/>
          </a:p>
          <a:p>
            <a:r>
              <a:rPr lang="en-US" baseline="0" dirty="0"/>
              <a:t>Use Windows PowerShell (admin)</a:t>
            </a:r>
          </a:p>
          <a:p>
            <a:pPr marL="228600" indent="-228600">
              <a:buAutoNum type="arabicPeriod"/>
            </a:pPr>
            <a:r>
              <a:rPr lang="en-US" baseline="0" dirty="0" err="1"/>
              <a:t>choco</a:t>
            </a:r>
            <a:r>
              <a:rPr lang="en-US" baseline="0" dirty="0"/>
              <a:t> install jdk10</a:t>
            </a:r>
          </a:p>
          <a:p>
            <a:pPr marL="228600" indent="-228600">
              <a:buAutoNum type="arabicPeriod"/>
            </a:pPr>
            <a:r>
              <a:rPr lang="en-US" baseline="0" dirty="0" err="1"/>
              <a:t>choco</a:t>
            </a:r>
            <a:r>
              <a:rPr lang="en-US" baseline="0" dirty="0"/>
              <a:t> install android-</a:t>
            </a:r>
            <a:r>
              <a:rPr lang="en-US" baseline="0" dirty="0" err="1"/>
              <a:t>sdk</a:t>
            </a:r>
            <a:endParaRPr lang="en-US" baseline="0" dirty="0"/>
          </a:p>
          <a:p>
            <a:pPr marL="228600" indent="-228600">
              <a:buAutoNum type="arabicPeriod"/>
            </a:pPr>
            <a:endParaRPr lang="en-US" baseline="0" dirty="0"/>
          </a:p>
          <a:p>
            <a:pPr marL="228600" indent="-228600">
              <a:buAutoNum type="arabicPeriod"/>
            </a:pPr>
            <a:endParaRPr lang="en-US" baseline="0" dirty="0"/>
          </a:p>
          <a:p>
            <a:pPr marL="0" indent="0">
              <a:buNone/>
            </a:pPr>
            <a:r>
              <a:rPr lang="en-US" baseline="0" dirty="0"/>
              <a:t>How to set up </a:t>
            </a:r>
            <a:r>
              <a:rPr lang="en-US" baseline="0" dirty="0" err="1"/>
              <a:t>choco</a:t>
            </a:r>
            <a:r>
              <a:rPr lang="en-US" baseline="0" dirty="0"/>
              <a:t>?</a:t>
            </a:r>
          </a:p>
          <a:p>
            <a:pPr marL="0" indent="0">
              <a:buNone/>
            </a:pPr>
            <a:endParaRPr lang="en-US" baseline="0" dirty="0"/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1. Setting up Chocolatey.  In PowerShell (admin), type the following comment: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   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      set-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executionpolicy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bypass . 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2. When prompted, press ‘A’ to accept the elevated privileges.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3. And then, set up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Chocolately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by typing the following commend: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sz="1200" dirty="0">
                <a:effectLst/>
              </a:rPr>
              <a:t>    Set-</a:t>
            </a:r>
            <a:r>
              <a:rPr lang="en-US" sz="1200" dirty="0" err="1">
                <a:effectLst/>
              </a:rPr>
              <a:t>ExecutionPolicy</a:t>
            </a:r>
            <a:r>
              <a:rPr lang="en-US" sz="1200" dirty="0">
                <a:effectLst/>
              </a:rPr>
              <a:t> Bypass </a:t>
            </a:r>
            <a:r>
              <a:rPr lang="en-US" sz="1200" dirty="0" err="1">
                <a:effectLst/>
              </a:rPr>
              <a:t>iex</a:t>
            </a:r>
            <a:r>
              <a:rPr lang="en-US" sz="1200" dirty="0">
                <a:effectLst/>
              </a:rPr>
              <a:t> ((New-Object </a:t>
            </a:r>
            <a:r>
              <a:rPr lang="en-US" sz="1200" dirty="0" err="1">
                <a:effectLst/>
              </a:rPr>
              <a:t>System.Net.WebClient</a:t>
            </a:r>
            <a:r>
              <a:rPr lang="en-US" sz="1200" dirty="0">
                <a:effectLst/>
              </a:rPr>
              <a:t>).</a:t>
            </a:r>
            <a:r>
              <a:rPr lang="en-US" sz="1200" dirty="0" err="1">
                <a:effectLst/>
              </a:rPr>
              <a:t>DownloadString</a:t>
            </a:r>
            <a:r>
              <a:rPr lang="en-US" sz="1200" dirty="0">
                <a:effectLst/>
              </a:rPr>
              <a:t>('https://chocolatey.org/install.ps1'))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Software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7E88535-4BEA-4EE8-AB4A-C9FA970A982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82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http://sunmr.blogspot.com/2015/08/android-monkey-test.html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Software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7E88535-4BEA-4EE8-AB4A-C9FA970A982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32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000"/>
              <a:t>Software Design</a:t>
            </a:r>
          </a:p>
        </p:txBody>
      </p:sp>
      <p:sp>
        <p:nvSpPr>
          <p:cNvPr id="7885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5273102-3E24-4F18-998D-9ABE43E6EA5F}" type="slidenum">
              <a:rPr lang="en-US" altLang="zh-CN" sz="1000"/>
              <a:pPr/>
              <a:t>40</a:t>
            </a:fld>
            <a:endParaRPr lang="en-US" altLang="zh-CN" sz="1000"/>
          </a:p>
        </p:txBody>
      </p:sp>
      <p:sp>
        <p:nvSpPr>
          <p:cNvPr id="788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8863" y="720725"/>
            <a:ext cx="5197475" cy="3598863"/>
          </a:xfrm>
          <a:ln/>
        </p:spPr>
      </p:sp>
      <p:sp>
        <p:nvSpPr>
          <p:cNvPr id="788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0250" y="4559300"/>
            <a:ext cx="5854700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751193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883B25C-408E-4EAA-81D5-076D0A7A0817}" type="slidenum">
              <a:rPr lang="en-US" altLang="zh-CN" sz="1000"/>
              <a:pPr/>
              <a:t>44</a:t>
            </a:fld>
            <a:endParaRPr lang="en-US" altLang="zh-CN" sz="1000"/>
          </a:p>
        </p:txBody>
      </p:sp>
    </p:spTree>
    <p:extLst>
      <p:ext uri="{BB962C8B-B14F-4D97-AF65-F5344CB8AC3E}">
        <p14:creationId xmlns:p14="http://schemas.microsoft.com/office/powerpoint/2010/main" val="14594349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BEDBF32-863F-44D0-B675-0CD9989A24AD}" type="slidenum">
              <a:rPr lang="en-US" altLang="zh-CN" sz="1000"/>
              <a:pPr/>
              <a:t>45</a:t>
            </a:fld>
            <a:endParaRPr lang="en-US" altLang="zh-CN" sz="1000"/>
          </a:p>
        </p:txBody>
      </p:sp>
    </p:spTree>
    <p:extLst>
      <p:ext uri="{BB962C8B-B14F-4D97-AF65-F5344CB8AC3E}">
        <p14:creationId xmlns:p14="http://schemas.microsoft.com/office/powerpoint/2010/main" val="29061724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F5F2BEA-64D7-4F5B-A6A5-E1706A075C2F}" type="slidenum">
              <a:rPr lang="en-US" altLang="zh-CN" sz="1000"/>
              <a:pPr/>
              <a:t>46</a:t>
            </a:fld>
            <a:endParaRPr lang="en-US" altLang="zh-CN" sz="1000"/>
          </a:p>
        </p:txBody>
      </p:sp>
    </p:spTree>
    <p:extLst>
      <p:ext uri="{BB962C8B-B14F-4D97-AF65-F5344CB8AC3E}">
        <p14:creationId xmlns:p14="http://schemas.microsoft.com/office/powerpoint/2010/main" val="21406634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F522A0B-3227-4D24-8216-4E25FEA7F4AB}" type="slidenum">
              <a:rPr lang="en-US" altLang="zh-CN" sz="1000"/>
              <a:pPr/>
              <a:t>47</a:t>
            </a:fld>
            <a:endParaRPr lang="en-US" altLang="zh-CN" sz="1000"/>
          </a:p>
        </p:txBody>
      </p:sp>
    </p:spTree>
    <p:extLst>
      <p:ext uri="{BB962C8B-B14F-4D97-AF65-F5344CB8AC3E}">
        <p14:creationId xmlns:p14="http://schemas.microsoft.com/office/powerpoint/2010/main" val="14306154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99E4DC9-56BC-440B-B7A6-BE51BAB5B1CF}" type="slidenum">
              <a:rPr lang="en-US" altLang="zh-CN" sz="1000"/>
              <a:pPr/>
              <a:t>48</a:t>
            </a:fld>
            <a:endParaRPr lang="en-US" altLang="zh-CN" sz="1000"/>
          </a:p>
        </p:txBody>
      </p:sp>
    </p:spTree>
    <p:extLst>
      <p:ext uri="{BB962C8B-B14F-4D97-AF65-F5344CB8AC3E}">
        <p14:creationId xmlns:p14="http://schemas.microsoft.com/office/powerpoint/2010/main" val="39456480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1D91098-E5B3-4933-92CF-1ABFE9E95527}" type="slidenum">
              <a:rPr lang="en-US" altLang="zh-CN" sz="1000"/>
              <a:pPr/>
              <a:t>49</a:t>
            </a:fld>
            <a:endParaRPr lang="en-US" altLang="zh-CN" sz="1000"/>
          </a:p>
        </p:txBody>
      </p:sp>
    </p:spTree>
    <p:extLst>
      <p:ext uri="{BB962C8B-B14F-4D97-AF65-F5344CB8AC3E}">
        <p14:creationId xmlns:p14="http://schemas.microsoft.com/office/powerpoint/2010/main" val="29395452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000"/>
              <a:t>Software Design</a:t>
            </a:r>
          </a:p>
        </p:txBody>
      </p:sp>
      <p:sp>
        <p:nvSpPr>
          <p:cNvPr id="8601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FA84084-04C7-4539-92DB-41013D8A96A1}" type="slidenum">
              <a:rPr lang="en-US" altLang="zh-CN" sz="1000"/>
              <a:pPr/>
              <a:t>50</a:t>
            </a:fld>
            <a:endParaRPr lang="en-US" altLang="zh-CN" sz="1000"/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8863" y="720725"/>
            <a:ext cx="5197475" cy="3598863"/>
          </a:xfrm>
          <a:ln/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0250" y="4559300"/>
            <a:ext cx="5854700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1587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42963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842963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842963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842963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842963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429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429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429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429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000"/>
              <a:t>Software Design</a:t>
            </a:r>
          </a:p>
        </p:txBody>
      </p:sp>
      <p:sp>
        <p:nvSpPr>
          <p:cNvPr id="3686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42963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842963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842963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842963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842963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429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429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429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429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F82C881-2E7F-4D24-8C9B-6F99D921A613}" type="slidenum">
              <a:rPr lang="en-US" sz="1000" smtClean="0"/>
              <a:pPr/>
              <a:t>4</a:t>
            </a:fld>
            <a:endParaRPr lang="en-US" sz="1000"/>
          </a:p>
        </p:txBody>
      </p:sp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49563" y="552450"/>
            <a:ext cx="3954462" cy="2738438"/>
          </a:xfrm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3846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000"/>
              <a:t>Software Design</a:t>
            </a:r>
          </a:p>
        </p:txBody>
      </p:sp>
      <p:sp>
        <p:nvSpPr>
          <p:cNvPr id="8704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570D63D-0E27-4AFB-8F34-B71167C20DA4}" type="slidenum">
              <a:rPr lang="en-US" altLang="zh-CN" sz="1000"/>
              <a:pPr/>
              <a:t>51</a:t>
            </a:fld>
            <a:endParaRPr lang="en-US" altLang="zh-CN" sz="1000"/>
          </a:p>
        </p:txBody>
      </p:sp>
      <p:sp>
        <p:nvSpPr>
          <p:cNvPr id="870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8863" y="720725"/>
            <a:ext cx="5197475" cy="3598863"/>
          </a:xfrm>
          <a:ln/>
        </p:spPr>
      </p:sp>
      <p:sp>
        <p:nvSpPr>
          <p:cNvPr id="870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0250" y="4559300"/>
            <a:ext cx="5854700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193147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000"/>
              <a:t>Software Design</a:t>
            </a:r>
          </a:p>
        </p:txBody>
      </p:sp>
      <p:sp>
        <p:nvSpPr>
          <p:cNvPr id="10240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BA0D4AE-396C-438F-BD0D-FF4C731A8DAE}" type="slidenum">
              <a:rPr lang="en-US" altLang="zh-CN" sz="1000"/>
              <a:pPr/>
              <a:t>52</a:t>
            </a:fld>
            <a:endParaRPr lang="en-US" altLang="zh-CN" sz="1000"/>
          </a:p>
        </p:txBody>
      </p:sp>
      <p:sp>
        <p:nvSpPr>
          <p:cNvPr id="1024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8863" y="720725"/>
            <a:ext cx="5197475" cy="3598863"/>
          </a:xfrm>
          <a:ln/>
        </p:spPr>
      </p:sp>
      <p:sp>
        <p:nvSpPr>
          <p:cNvPr id="1024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0250" y="4559300"/>
            <a:ext cx="5854700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591599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000"/>
              <a:t>Software Design</a:t>
            </a:r>
          </a:p>
        </p:txBody>
      </p:sp>
      <p:sp>
        <p:nvSpPr>
          <p:cNvPr id="10342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811D5BFF-AB02-43E8-BD95-CB3543FE185A}" type="slidenum">
              <a:rPr lang="en-US" altLang="zh-CN" sz="1000"/>
              <a:pPr/>
              <a:t>53</a:t>
            </a:fld>
            <a:endParaRPr lang="en-US" altLang="zh-CN" sz="1000"/>
          </a:p>
        </p:txBody>
      </p:sp>
      <p:sp>
        <p:nvSpPr>
          <p:cNvPr id="1034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8863" y="720725"/>
            <a:ext cx="5197475" cy="3598863"/>
          </a:xfrm>
          <a:ln/>
        </p:spPr>
      </p:sp>
      <p:sp>
        <p:nvSpPr>
          <p:cNvPr id="103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0250" y="4559300"/>
            <a:ext cx="5854700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179765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104452" name="Footer Placeholder 3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000"/>
              <a:t>Software Design</a:t>
            </a:r>
          </a:p>
        </p:txBody>
      </p:sp>
      <p:sp>
        <p:nvSpPr>
          <p:cNvPr id="104453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E5F538E-7FF7-4325-BBDC-E8254BA1C487}" type="slidenum">
              <a:rPr lang="en-US" altLang="zh-CN" sz="1000"/>
              <a:pPr/>
              <a:t>54</a:t>
            </a:fld>
            <a:endParaRPr lang="en-US" altLang="zh-CN" sz="1000"/>
          </a:p>
        </p:txBody>
      </p:sp>
    </p:spTree>
    <p:extLst>
      <p:ext uri="{BB962C8B-B14F-4D97-AF65-F5344CB8AC3E}">
        <p14:creationId xmlns:p14="http://schemas.microsoft.com/office/powerpoint/2010/main" val="27766548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000"/>
              <a:t>Software Design</a:t>
            </a:r>
          </a:p>
        </p:txBody>
      </p:sp>
      <p:sp>
        <p:nvSpPr>
          <p:cNvPr id="10649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C655B7D-226D-44EA-86C1-AEAF0495E1DD}" type="slidenum">
              <a:rPr lang="en-US" altLang="zh-CN" sz="1000"/>
              <a:pPr/>
              <a:t>55</a:t>
            </a:fld>
            <a:endParaRPr lang="en-US" altLang="zh-CN" sz="1000"/>
          </a:p>
        </p:txBody>
      </p:sp>
      <p:sp>
        <p:nvSpPr>
          <p:cNvPr id="10650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8863" y="720725"/>
            <a:ext cx="5197475" cy="3598863"/>
          </a:xfrm>
          <a:ln/>
        </p:spPr>
      </p:sp>
      <p:sp>
        <p:nvSpPr>
          <p:cNvPr id="1065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0250" y="4559300"/>
            <a:ext cx="5854700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786939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000"/>
              <a:t>Software Design</a:t>
            </a:r>
          </a:p>
        </p:txBody>
      </p:sp>
      <p:sp>
        <p:nvSpPr>
          <p:cNvPr id="10752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D8C9A67-5C9A-46AB-8ACA-DC33D3E9C7C6}" type="slidenum">
              <a:rPr lang="en-US" altLang="zh-CN" sz="1000"/>
              <a:pPr/>
              <a:t>56</a:t>
            </a:fld>
            <a:endParaRPr lang="en-US" altLang="zh-CN" sz="1000"/>
          </a:p>
        </p:txBody>
      </p:sp>
      <p:sp>
        <p:nvSpPr>
          <p:cNvPr id="1075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8863" y="720725"/>
            <a:ext cx="5197475" cy="3598863"/>
          </a:xfrm>
          <a:ln/>
        </p:spPr>
      </p:sp>
      <p:sp>
        <p:nvSpPr>
          <p:cNvPr id="1075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0250" y="4559300"/>
            <a:ext cx="5854700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216873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000"/>
              <a:t>Software Design</a:t>
            </a:r>
          </a:p>
        </p:txBody>
      </p:sp>
      <p:sp>
        <p:nvSpPr>
          <p:cNvPr id="10854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9223457-43DE-4529-89FE-17916CB0F442}" type="slidenum">
              <a:rPr lang="en-US" altLang="zh-CN" sz="1000"/>
              <a:pPr/>
              <a:t>57</a:t>
            </a:fld>
            <a:endParaRPr lang="en-US" altLang="zh-CN" sz="1000"/>
          </a:p>
        </p:txBody>
      </p:sp>
      <p:sp>
        <p:nvSpPr>
          <p:cNvPr id="1085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8863" y="720725"/>
            <a:ext cx="5197475" cy="3598863"/>
          </a:xfrm>
          <a:ln/>
        </p:spPr>
      </p:sp>
      <p:sp>
        <p:nvSpPr>
          <p:cNvPr id="1085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0250" y="4559300"/>
            <a:ext cx="5854700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381935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000"/>
              <a:t>Software Design</a:t>
            </a:r>
          </a:p>
        </p:txBody>
      </p:sp>
      <p:sp>
        <p:nvSpPr>
          <p:cNvPr id="1095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0551684-7539-4688-9723-E68922AF33BC}" type="slidenum">
              <a:rPr lang="en-US" altLang="zh-CN" sz="1000"/>
              <a:pPr/>
              <a:t>58</a:t>
            </a:fld>
            <a:endParaRPr lang="en-US" altLang="zh-CN" sz="1000"/>
          </a:p>
        </p:txBody>
      </p:sp>
      <p:sp>
        <p:nvSpPr>
          <p:cNvPr id="1095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8863" y="720725"/>
            <a:ext cx="5197475" cy="3598863"/>
          </a:xfrm>
          <a:ln/>
        </p:spPr>
      </p:sp>
      <p:sp>
        <p:nvSpPr>
          <p:cNvPr id="1095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0250" y="4559300"/>
            <a:ext cx="5854700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039237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000"/>
              <a:t>Software Design</a:t>
            </a:r>
          </a:p>
        </p:txBody>
      </p:sp>
      <p:sp>
        <p:nvSpPr>
          <p:cNvPr id="11059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C9821F3-6636-4753-849D-C7C2EAA7F469}" type="slidenum">
              <a:rPr lang="en-US" altLang="zh-CN" sz="1000"/>
              <a:pPr/>
              <a:t>59</a:t>
            </a:fld>
            <a:endParaRPr lang="en-US" altLang="zh-CN" sz="1000"/>
          </a:p>
        </p:txBody>
      </p:sp>
      <p:sp>
        <p:nvSpPr>
          <p:cNvPr id="1105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8863" y="720725"/>
            <a:ext cx="5197475" cy="3598863"/>
          </a:xfrm>
          <a:ln/>
        </p:spPr>
      </p:sp>
      <p:sp>
        <p:nvSpPr>
          <p:cNvPr id="1105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0250" y="4559300"/>
            <a:ext cx="5854700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130797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000"/>
              <a:t>Software Design</a:t>
            </a:r>
          </a:p>
        </p:txBody>
      </p:sp>
      <p:sp>
        <p:nvSpPr>
          <p:cNvPr id="1095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0551684-7539-4688-9723-E68922AF33BC}" type="slidenum">
              <a:rPr lang="en-US" altLang="zh-CN" sz="1000"/>
              <a:pPr/>
              <a:t>60</a:t>
            </a:fld>
            <a:endParaRPr lang="en-US" altLang="zh-CN" sz="1000"/>
          </a:p>
        </p:txBody>
      </p:sp>
      <p:sp>
        <p:nvSpPr>
          <p:cNvPr id="1095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8863" y="720725"/>
            <a:ext cx="5197475" cy="3598863"/>
          </a:xfrm>
          <a:ln/>
        </p:spPr>
      </p:sp>
      <p:sp>
        <p:nvSpPr>
          <p:cNvPr id="1095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0250" y="4559300"/>
            <a:ext cx="5854700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26171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42963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842963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842963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842963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842963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429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429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429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429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000"/>
              <a:t>Software Design</a:t>
            </a:r>
          </a:p>
        </p:txBody>
      </p:sp>
      <p:sp>
        <p:nvSpPr>
          <p:cNvPr id="3789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42963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842963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842963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842963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842963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429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429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429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429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C8E21EF-04B9-488B-A015-E6A0D45265EB}" type="slidenum">
              <a:rPr lang="en-US" sz="1000" smtClean="0"/>
              <a:pPr/>
              <a:t>5</a:t>
            </a:fld>
            <a:endParaRPr lang="en-US" sz="1000"/>
          </a:p>
        </p:txBody>
      </p:sp>
      <p:sp>
        <p:nvSpPr>
          <p:cNvPr id="378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49563" y="552450"/>
            <a:ext cx="3954462" cy="2738438"/>
          </a:xfrm>
          <a:ln/>
        </p:spPr>
      </p:sp>
      <p:sp>
        <p:nvSpPr>
          <p:cNvPr id="3789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5932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000"/>
              <a:t>Software Design</a:t>
            </a:r>
          </a:p>
        </p:txBody>
      </p:sp>
      <p:sp>
        <p:nvSpPr>
          <p:cNvPr id="11264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C0C296A-1823-4945-AF0C-1DE86BA1495E}" type="slidenum">
              <a:rPr lang="en-US" altLang="zh-CN" sz="1000"/>
              <a:pPr/>
              <a:t>61</a:t>
            </a:fld>
            <a:endParaRPr lang="en-US" altLang="zh-CN" sz="1000"/>
          </a:p>
        </p:txBody>
      </p:sp>
      <p:sp>
        <p:nvSpPr>
          <p:cNvPr id="1126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8863" y="720725"/>
            <a:ext cx="5197475" cy="3598863"/>
          </a:xfrm>
          <a:ln/>
        </p:spPr>
      </p:sp>
      <p:sp>
        <p:nvSpPr>
          <p:cNvPr id="1126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0250" y="4559300"/>
            <a:ext cx="5854700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565097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000"/>
              <a:t>Software Design</a:t>
            </a:r>
          </a:p>
        </p:txBody>
      </p:sp>
      <p:sp>
        <p:nvSpPr>
          <p:cNvPr id="1095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0551684-7539-4688-9723-E68922AF33BC}" type="slidenum">
              <a:rPr lang="en-US" altLang="zh-CN" sz="1000"/>
              <a:pPr/>
              <a:t>62</a:t>
            </a:fld>
            <a:endParaRPr lang="en-US" altLang="zh-CN" sz="1000"/>
          </a:p>
        </p:txBody>
      </p:sp>
      <p:sp>
        <p:nvSpPr>
          <p:cNvPr id="1095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8863" y="720725"/>
            <a:ext cx="5197475" cy="3598863"/>
          </a:xfrm>
          <a:ln/>
        </p:spPr>
      </p:sp>
      <p:sp>
        <p:nvSpPr>
          <p:cNvPr id="1095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0250" y="4559300"/>
            <a:ext cx="5854700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20191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000"/>
              <a:t>Software Design</a:t>
            </a:r>
          </a:p>
        </p:txBody>
      </p:sp>
      <p:sp>
        <p:nvSpPr>
          <p:cNvPr id="11469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40739C0-A6E1-41C6-A12B-65DC609B6763}" type="slidenum">
              <a:rPr lang="en-US" altLang="zh-CN" sz="1000"/>
              <a:pPr/>
              <a:t>63</a:t>
            </a:fld>
            <a:endParaRPr lang="en-US" altLang="zh-CN" sz="1000"/>
          </a:p>
        </p:txBody>
      </p:sp>
      <p:sp>
        <p:nvSpPr>
          <p:cNvPr id="1146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8863" y="720725"/>
            <a:ext cx="5197475" cy="3598863"/>
          </a:xfrm>
          <a:ln/>
        </p:spPr>
      </p:sp>
      <p:sp>
        <p:nvSpPr>
          <p:cNvPr id="1146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0250" y="4559300"/>
            <a:ext cx="5854700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070898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000"/>
              <a:t>Software Design</a:t>
            </a:r>
          </a:p>
        </p:txBody>
      </p:sp>
      <p:sp>
        <p:nvSpPr>
          <p:cNvPr id="11571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E1DD986-FE41-4825-91C8-C173D163F3A7}" type="slidenum">
              <a:rPr lang="en-US" altLang="zh-CN" sz="1000"/>
              <a:pPr/>
              <a:t>64</a:t>
            </a:fld>
            <a:endParaRPr lang="en-US" altLang="zh-CN" sz="1000"/>
          </a:p>
        </p:txBody>
      </p:sp>
      <p:sp>
        <p:nvSpPr>
          <p:cNvPr id="1157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8863" y="720725"/>
            <a:ext cx="5197475" cy="3598863"/>
          </a:xfrm>
          <a:ln/>
        </p:spPr>
      </p:sp>
      <p:sp>
        <p:nvSpPr>
          <p:cNvPr id="1157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0250" y="4559300"/>
            <a:ext cx="5854700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2505726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000"/>
              <a:t>Software Design</a:t>
            </a:r>
          </a:p>
        </p:txBody>
      </p:sp>
      <p:sp>
        <p:nvSpPr>
          <p:cNvPr id="11673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841375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413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3555EE9-955D-4A34-9B39-A5A54E022CE7}" type="slidenum">
              <a:rPr lang="en-US" altLang="zh-CN" sz="1000"/>
              <a:pPr/>
              <a:t>65</a:t>
            </a:fld>
            <a:endParaRPr lang="en-US" altLang="zh-CN" sz="1000"/>
          </a:p>
        </p:txBody>
      </p:sp>
      <p:sp>
        <p:nvSpPr>
          <p:cNvPr id="1167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8863" y="720725"/>
            <a:ext cx="5197475" cy="3598863"/>
          </a:xfrm>
          <a:ln/>
        </p:spPr>
      </p:sp>
      <p:sp>
        <p:nvSpPr>
          <p:cNvPr id="1167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0250" y="4559300"/>
            <a:ext cx="5854700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580832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HK" dirty="0"/>
              <a:t>import java.io.*;</a:t>
            </a:r>
          </a:p>
          <a:p>
            <a:pPr lvl="1"/>
            <a:r>
              <a:rPr lang="en-HK" dirty="0"/>
              <a:t>import </a:t>
            </a:r>
            <a:r>
              <a:rPr lang="en-HK" dirty="0" err="1"/>
              <a:t>java.util</a:t>
            </a:r>
            <a:r>
              <a:rPr lang="en-HK" dirty="0"/>
              <a:t>.*;</a:t>
            </a:r>
          </a:p>
          <a:p>
            <a:pPr lvl="1"/>
            <a:endParaRPr lang="en-HK" dirty="0"/>
          </a:p>
          <a:p>
            <a:pPr lvl="1"/>
            <a:r>
              <a:rPr lang="en-HK" dirty="0"/>
              <a:t>public class </a:t>
            </a:r>
            <a:r>
              <a:rPr lang="en-HK" dirty="0" err="1"/>
              <a:t>QuickSort</a:t>
            </a:r>
            <a:endParaRPr lang="en-HK" dirty="0"/>
          </a:p>
          <a:p>
            <a:pPr lvl="1"/>
            <a:r>
              <a:rPr lang="en-HK" dirty="0"/>
              <a:t>{</a:t>
            </a:r>
          </a:p>
          <a:p>
            <a:pPr lvl="1"/>
            <a:r>
              <a:rPr lang="en-HK" dirty="0"/>
              <a:t>	public static void quicksort(</a:t>
            </a:r>
            <a:r>
              <a:rPr lang="en-HK" dirty="0" err="1"/>
              <a:t>int</a:t>
            </a:r>
            <a:r>
              <a:rPr lang="en-HK" dirty="0"/>
              <a:t> numbers[], </a:t>
            </a:r>
            <a:r>
              <a:rPr lang="en-HK" dirty="0" err="1"/>
              <a:t>int</a:t>
            </a:r>
            <a:r>
              <a:rPr lang="en-HK" dirty="0"/>
              <a:t> low, </a:t>
            </a:r>
            <a:r>
              <a:rPr lang="en-HK" dirty="0" err="1"/>
              <a:t>int</a:t>
            </a:r>
            <a:r>
              <a:rPr lang="en-HK" dirty="0"/>
              <a:t> high) {</a:t>
            </a:r>
          </a:p>
          <a:p>
            <a:pPr lvl="1"/>
            <a:r>
              <a:rPr lang="en-HK" dirty="0"/>
              <a:t>	    </a:t>
            </a:r>
            <a:r>
              <a:rPr lang="en-HK" dirty="0" err="1"/>
              <a:t>int</a:t>
            </a:r>
            <a:r>
              <a:rPr lang="en-HK" dirty="0"/>
              <a:t> </a:t>
            </a:r>
            <a:r>
              <a:rPr lang="en-HK" dirty="0" err="1"/>
              <a:t>i</a:t>
            </a:r>
            <a:r>
              <a:rPr lang="en-HK" dirty="0"/>
              <a:t> = low, j = high;</a:t>
            </a:r>
          </a:p>
          <a:p>
            <a:pPr lvl="1"/>
            <a:r>
              <a:rPr lang="en-HK" dirty="0"/>
              <a:t>	    // Get the pivot element from the middle of the list</a:t>
            </a:r>
          </a:p>
          <a:p>
            <a:pPr lvl="1"/>
            <a:r>
              <a:rPr lang="en-HK" dirty="0"/>
              <a:t>	    </a:t>
            </a:r>
            <a:r>
              <a:rPr lang="en-HK" dirty="0" err="1"/>
              <a:t>int</a:t>
            </a:r>
            <a:r>
              <a:rPr lang="en-HK" dirty="0"/>
              <a:t> pivot = numbers[low + (high-low)/2];</a:t>
            </a:r>
          </a:p>
          <a:p>
            <a:pPr lvl="1"/>
            <a:endParaRPr lang="en-HK" dirty="0"/>
          </a:p>
          <a:p>
            <a:pPr lvl="1"/>
            <a:r>
              <a:rPr lang="en-HK" dirty="0"/>
              <a:t>	    // Divide into two lists</a:t>
            </a:r>
          </a:p>
          <a:p>
            <a:pPr lvl="1"/>
            <a:r>
              <a:rPr lang="en-HK" dirty="0"/>
              <a:t>	    while (</a:t>
            </a:r>
            <a:r>
              <a:rPr lang="en-HK" dirty="0" err="1"/>
              <a:t>i</a:t>
            </a:r>
            <a:r>
              <a:rPr lang="en-HK" dirty="0"/>
              <a:t> &lt;= j) {</a:t>
            </a:r>
          </a:p>
          <a:p>
            <a:pPr lvl="1"/>
            <a:r>
              <a:rPr lang="en-HK" dirty="0"/>
              <a:t>	      while (numbers[</a:t>
            </a:r>
            <a:r>
              <a:rPr lang="en-HK" dirty="0" err="1"/>
              <a:t>i</a:t>
            </a:r>
            <a:r>
              <a:rPr lang="en-HK" dirty="0"/>
              <a:t>] &lt; pivot) {</a:t>
            </a:r>
          </a:p>
          <a:p>
            <a:pPr lvl="1"/>
            <a:r>
              <a:rPr lang="en-HK" dirty="0"/>
              <a:t>	        </a:t>
            </a:r>
            <a:r>
              <a:rPr lang="en-HK" dirty="0" err="1"/>
              <a:t>i</a:t>
            </a:r>
            <a:r>
              <a:rPr lang="en-HK" dirty="0"/>
              <a:t>++;</a:t>
            </a:r>
          </a:p>
          <a:p>
            <a:pPr lvl="1"/>
            <a:r>
              <a:rPr lang="en-HK" dirty="0"/>
              <a:t>	      }</a:t>
            </a:r>
          </a:p>
          <a:p>
            <a:pPr lvl="1"/>
            <a:r>
              <a:rPr lang="en-HK" dirty="0"/>
              <a:t>	      while (numbers[j] &gt; pivot) {</a:t>
            </a:r>
          </a:p>
          <a:p>
            <a:pPr lvl="1"/>
            <a:r>
              <a:rPr lang="en-HK" dirty="0"/>
              <a:t>	        j--;</a:t>
            </a:r>
          </a:p>
          <a:p>
            <a:pPr lvl="1"/>
            <a:r>
              <a:rPr lang="en-HK" dirty="0"/>
              <a:t>	      }</a:t>
            </a:r>
          </a:p>
          <a:p>
            <a:pPr lvl="1"/>
            <a:r>
              <a:rPr lang="en-HK" dirty="0"/>
              <a:t>	      if (</a:t>
            </a:r>
            <a:r>
              <a:rPr lang="en-HK" dirty="0" err="1"/>
              <a:t>i</a:t>
            </a:r>
            <a:r>
              <a:rPr lang="en-HK" dirty="0"/>
              <a:t> &lt;= j) {</a:t>
            </a:r>
          </a:p>
          <a:p>
            <a:pPr lvl="1"/>
            <a:r>
              <a:rPr lang="en-HK" dirty="0"/>
              <a:t>	    	  exchange(numbers, </a:t>
            </a:r>
            <a:r>
              <a:rPr lang="en-HK" dirty="0" err="1"/>
              <a:t>i</a:t>
            </a:r>
            <a:r>
              <a:rPr lang="en-HK" dirty="0"/>
              <a:t>, j);</a:t>
            </a:r>
          </a:p>
          <a:p>
            <a:pPr lvl="1"/>
            <a:r>
              <a:rPr lang="en-HK" dirty="0"/>
              <a:t>	      }</a:t>
            </a:r>
          </a:p>
          <a:p>
            <a:pPr lvl="1"/>
            <a:r>
              <a:rPr lang="en-HK" dirty="0"/>
              <a:t>	      </a:t>
            </a:r>
            <a:r>
              <a:rPr lang="en-HK" dirty="0" err="1"/>
              <a:t>i</a:t>
            </a:r>
            <a:r>
              <a:rPr lang="en-HK" dirty="0"/>
              <a:t>++;</a:t>
            </a:r>
          </a:p>
          <a:p>
            <a:pPr lvl="1"/>
            <a:r>
              <a:rPr lang="en-HK" dirty="0"/>
              <a:t>	      j--;</a:t>
            </a:r>
          </a:p>
          <a:p>
            <a:pPr lvl="1"/>
            <a:r>
              <a:rPr lang="en-HK" dirty="0"/>
              <a:t>	    }</a:t>
            </a:r>
          </a:p>
          <a:p>
            <a:pPr lvl="1"/>
            <a:r>
              <a:rPr lang="en-HK" dirty="0"/>
              <a:t>	    // Recursion</a:t>
            </a:r>
          </a:p>
          <a:p>
            <a:pPr lvl="1"/>
            <a:r>
              <a:rPr lang="en-HK" dirty="0"/>
              <a:t>	    if (low &lt; j)</a:t>
            </a:r>
          </a:p>
          <a:p>
            <a:pPr lvl="1"/>
            <a:r>
              <a:rPr lang="en-HK" dirty="0"/>
              <a:t>	      quicksort(numbers, low, j);  //low</a:t>
            </a:r>
          </a:p>
          <a:p>
            <a:pPr lvl="1"/>
            <a:r>
              <a:rPr lang="en-HK" dirty="0"/>
              <a:t>	    if (</a:t>
            </a:r>
            <a:r>
              <a:rPr lang="en-HK" dirty="0" err="1"/>
              <a:t>i</a:t>
            </a:r>
            <a:r>
              <a:rPr lang="en-HK" dirty="0"/>
              <a:t> &lt; high)                </a:t>
            </a:r>
          </a:p>
          <a:p>
            <a:pPr lvl="1"/>
            <a:r>
              <a:rPr lang="en-HK" dirty="0"/>
              <a:t>	      quicksort(numbers, </a:t>
            </a:r>
            <a:r>
              <a:rPr lang="en-HK" dirty="0" err="1"/>
              <a:t>i</a:t>
            </a:r>
            <a:r>
              <a:rPr lang="en-HK" dirty="0"/>
              <a:t>, high);</a:t>
            </a:r>
          </a:p>
          <a:p>
            <a:pPr lvl="1"/>
            <a:r>
              <a:rPr lang="en-HK" dirty="0"/>
              <a:t>	  }</a:t>
            </a:r>
          </a:p>
          <a:p>
            <a:pPr lvl="1"/>
            <a:endParaRPr lang="en-HK" dirty="0"/>
          </a:p>
          <a:p>
            <a:pPr lvl="1"/>
            <a:r>
              <a:rPr lang="en-HK" dirty="0"/>
              <a:t>	  private static void exchange(</a:t>
            </a:r>
            <a:r>
              <a:rPr lang="en-HK" dirty="0" err="1"/>
              <a:t>int</a:t>
            </a:r>
            <a:r>
              <a:rPr lang="en-HK" dirty="0"/>
              <a:t> numbers[], </a:t>
            </a:r>
            <a:r>
              <a:rPr lang="en-HK" dirty="0" err="1"/>
              <a:t>int</a:t>
            </a:r>
            <a:r>
              <a:rPr lang="en-HK" dirty="0"/>
              <a:t> </a:t>
            </a:r>
            <a:r>
              <a:rPr lang="en-HK" dirty="0" err="1"/>
              <a:t>i</a:t>
            </a:r>
            <a:r>
              <a:rPr lang="en-HK" dirty="0"/>
              <a:t>, </a:t>
            </a:r>
            <a:r>
              <a:rPr lang="en-HK" dirty="0" err="1"/>
              <a:t>int</a:t>
            </a:r>
            <a:r>
              <a:rPr lang="en-HK" dirty="0"/>
              <a:t> j) {</a:t>
            </a:r>
          </a:p>
          <a:p>
            <a:pPr lvl="1"/>
            <a:r>
              <a:rPr lang="en-HK" dirty="0"/>
              <a:t>	    </a:t>
            </a:r>
            <a:r>
              <a:rPr lang="en-HK" dirty="0" err="1"/>
              <a:t>int</a:t>
            </a:r>
            <a:r>
              <a:rPr lang="en-HK" dirty="0"/>
              <a:t> temp = numbers[</a:t>
            </a:r>
            <a:r>
              <a:rPr lang="en-HK" dirty="0" err="1"/>
              <a:t>i</a:t>
            </a:r>
            <a:r>
              <a:rPr lang="en-HK" dirty="0"/>
              <a:t>];</a:t>
            </a:r>
          </a:p>
          <a:p>
            <a:pPr lvl="1"/>
            <a:r>
              <a:rPr lang="en-HK" dirty="0"/>
              <a:t>	    numbers[</a:t>
            </a:r>
            <a:r>
              <a:rPr lang="en-HK" dirty="0" err="1"/>
              <a:t>i</a:t>
            </a:r>
            <a:r>
              <a:rPr lang="en-HK" dirty="0"/>
              <a:t>] = numbers[j];</a:t>
            </a:r>
          </a:p>
          <a:p>
            <a:pPr lvl="1"/>
            <a:r>
              <a:rPr lang="en-HK" dirty="0"/>
              <a:t>	    numbers[j] = temp;</a:t>
            </a:r>
          </a:p>
          <a:p>
            <a:pPr lvl="1"/>
            <a:r>
              <a:rPr lang="en-HK" dirty="0"/>
              <a:t>	    </a:t>
            </a:r>
            <a:r>
              <a:rPr lang="en-HK" dirty="0" err="1"/>
              <a:t>int</a:t>
            </a:r>
            <a:r>
              <a:rPr lang="en-HK" dirty="0"/>
              <a:t> k = 1;</a:t>
            </a:r>
          </a:p>
          <a:p>
            <a:pPr lvl="1"/>
            <a:r>
              <a:rPr lang="en-HK" dirty="0"/>
              <a:t>	  }</a:t>
            </a:r>
          </a:p>
          <a:p>
            <a:pPr lvl="1"/>
            <a:r>
              <a:rPr lang="en-HK" dirty="0"/>
              <a:t>	</a:t>
            </a:r>
          </a:p>
          <a:p>
            <a:pPr lvl="1"/>
            <a:r>
              <a:rPr lang="en-HK" dirty="0"/>
              <a:t>	public static void main(String </a:t>
            </a:r>
            <a:r>
              <a:rPr lang="en-HK" dirty="0" err="1"/>
              <a:t>argv</a:t>
            </a:r>
            <a:r>
              <a:rPr lang="en-HK" dirty="0"/>
              <a:t>[])</a:t>
            </a:r>
          </a:p>
          <a:p>
            <a:pPr lvl="1"/>
            <a:r>
              <a:rPr lang="en-HK" dirty="0"/>
              <a:t>   {</a:t>
            </a:r>
          </a:p>
          <a:p>
            <a:pPr lvl="1"/>
            <a:r>
              <a:rPr lang="en-HK" dirty="0"/>
              <a:t>       int A[] = {4, 12, 9, 14, 3, 10, 17, 11, 8, 7, 4, 1, 6, 19, 5, 21, 2, 3};  // incorrect</a:t>
            </a:r>
          </a:p>
          <a:p>
            <a:pPr lvl="1"/>
            <a:r>
              <a:rPr lang="en-HK" dirty="0"/>
              <a:t>        // </a:t>
            </a:r>
            <a:r>
              <a:rPr lang="en-HK" dirty="0" err="1"/>
              <a:t>int</a:t>
            </a:r>
            <a:r>
              <a:rPr lang="en-HK" dirty="0"/>
              <a:t> A[] = {4, 12, 9, 14, 3, 10, 17, 11, 8};  // incorrect</a:t>
            </a:r>
          </a:p>
          <a:p>
            <a:pPr lvl="1"/>
            <a:r>
              <a:rPr lang="en-HK" dirty="0"/>
              <a:t>        // </a:t>
            </a:r>
            <a:r>
              <a:rPr lang="en-HK" dirty="0" err="1"/>
              <a:t>int</a:t>
            </a:r>
            <a:r>
              <a:rPr lang="en-HK" dirty="0"/>
              <a:t> A[] = {4, 12, 9, 14};  // correct</a:t>
            </a:r>
          </a:p>
          <a:p>
            <a:pPr lvl="1"/>
            <a:r>
              <a:rPr lang="en-HK" dirty="0"/>
              <a:t>        // </a:t>
            </a:r>
            <a:r>
              <a:rPr lang="en-HK" dirty="0" err="1"/>
              <a:t>int</a:t>
            </a:r>
            <a:r>
              <a:rPr lang="en-HK" dirty="0"/>
              <a:t> A[] = {3, 10, 17, 11, 8}; // correct</a:t>
            </a:r>
          </a:p>
          <a:p>
            <a:pPr lvl="1"/>
            <a:r>
              <a:rPr lang="en-HK" dirty="0"/>
              <a:t>        // </a:t>
            </a:r>
            <a:r>
              <a:rPr lang="en-HK" dirty="0" err="1"/>
              <a:t>int</a:t>
            </a:r>
            <a:r>
              <a:rPr lang="en-HK" dirty="0"/>
              <a:t> A[] = {4, 12, 9, 14, 3, 10, 17}; // incorrect</a:t>
            </a:r>
          </a:p>
          <a:p>
            <a:pPr lvl="1"/>
            <a:r>
              <a:rPr lang="en-HK" dirty="0"/>
              <a:t>        //   </a:t>
            </a:r>
            <a:r>
              <a:rPr lang="en-HK" dirty="0" err="1"/>
              <a:t>int</a:t>
            </a:r>
            <a:r>
              <a:rPr lang="en-HK" dirty="0"/>
              <a:t> A[] = {3, 5, 2, 3};  // after many rounds</a:t>
            </a:r>
          </a:p>
          <a:p>
            <a:pPr lvl="1"/>
            <a:r>
              <a:rPr lang="en-HK" dirty="0"/>
              <a:t>    </a:t>
            </a:r>
          </a:p>
          <a:p>
            <a:pPr lvl="1"/>
            <a:r>
              <a:rPr lang="en-HK" dirty="0"/>
              <a:t>//		minimized failure-induced input</a:t>
            </a:r>
          </a:p>
          <a:p>
            <a:pPr lvl="1"/>
            <a:r>
              <a:rPr lang="en-HK" dirty="0"/>
              <a:t>//		</a:t>
            </a:r>
          </a:p>
          <a:p>
            <a:pPr lvl="1"/>
            <a:r>
              <a:rPr lang="en-HK" dirty="0"/>
              <a:t>		</a:t>
            </a:r>
          </a:p>
          <a:p>
            <a:pPr lvl="1"/>
            <a:r>
              <a:rPr lang="en-HK" dirty="0"/>
              <a:t>		quicksort(A, 0, </a:t>
            </a:r>
            <a:r>
              <a:rPr lang="en-HK" dirty="0" err="1"/>
              <a:t>A.length</a:t>
            </a:r>
            <a:r>
              <a:rPr lang="en-HK" dirty="0"/>
              <a:t> - 1);   </a:t>
            </a:r>
          </a:p>
          <a:p>
            <a:pPr lvl="1"/>
            <a:endParaRPr lang="en-HK" dirty="0"/>
          </a:p>
          <a:p>
            <a:pPr lvl="1"/>
            <a:r>
              <a:rPr lang="en-HK" dirty="0"/>
              <a:t>		for (</a:t>
            </a:r>
            <a:r>
              <a:rPr lang="en-HK" dirty="0" err="1"/>
              <a:t>int</a:t>
            </a:r>
            <a:r>
              <a:rPr lang="en-HK" dirty="0"/>
              <a:t> </a:t>
            </a:r>
            <a:r>
              <a:rPr lang="en-HK" dirty="0" err="1"/>
              <a:t>i</a:t>
            </a:r>
            <a:r>
              <a:rPr lang="en-HK" dirty="0"/>
              <a:t>=0 ; </a:t>
            </a:r>
            <a:r>
              <a:rPr lang="en-HK" dirty="0" err="1"/>
              <a:t>i</a:t>
            </a:r>
            <a:r>
              <a:rPr lang="en-HK" dirty="0"/>
              <a:t> &lt; </a:t>
            </a:r>
            <a:r>
              <a:rPr lang="en-HK" dirty="0" err="1"/>
              <a:t>A.length</a:t>
            </a:r>
            <a:r>
              <a:rPr lang="en-HK" dirty="0"/>
              <a:t> ; </a:t>
            </a:r>
            <a:r>
              <a:rPr lang="en-HK" dirty="0" err="1"/>
              <a:t>i</a:t>
            </a:r>
            <a:r>
              <a:rPr lang="en-HK" dirty="0"/>
              <a:t>++) </a:t>
            </a:r>
            <a:r>
              <a:rPr lang="en-HK" dirty="0" err="1"/>
              <a:t>System.out.print</a:t>
            </a:r>
            <a:r>
              <a:rPr lang="en-HK" dirty="0"/>
              <a:t>(A[</a:t>
            </a:r>
            <a:r>
              <a:rPr lang="en-HK" dirty="0" err="1"/>
              <a:t>i</a:t>
            </a:r>
            <a:r>
              <a:rPr lang="en-HK" dirty="0"/>
              <a:t>] + " ");</a:t>
            </a:r>
          </a:p>
          <a:p>
            <a:pPr lvl="1"/>
            <a:r>
              <a:rPr lang="en-HK" dirty="0"/>
              <a:t>		</a:t>
            </a:r>
            <a:r>
              <a:rPr lang="en-HK" dirty="0" err="1"/>
              <a:t>System.out.println</a:t>
            </a:r>
            <a:r>
              <a:rPr lang="en-HK" dirty="0"/>
              <a:t>();</a:t>
            </a:r>
          </a:p>
          <a:p>
            <a:pPr lvl="1"/>
            <a:r>
              <a:rPr lang="en-HK" dirty="0"/>
              <a:t>   }</a:t>
            </a:r>
          </a:p>
          <a:p>
            <a:pPr lvl="1"/>
            <a:r>
              <a:rPr lang="en-HK" dirty="0"/>
              <a:t>}</a:t>
            </a:r>
          </a:p>
          <a:p>
            <a:pPr lvl="1"/>
            <a:endParaRPr lang="en-HK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Software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7E88535-4BEA-4EE8-AB4A-C9FA970A9824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4103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dirty="0"/>
              <a:t> int A[] = { 4, 5, 2,  3};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Software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E88535-4BEA-4EE8-AB4A-C9FA970A9824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6773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7B5649-E529-4317-BA05-7643DE08EC3E}" type="slidenum">
              <a:rPr lang="en-US"/>
              <a:pPr/>
              <a:t>87</a:t>
            </a:fld>
            <a:endParaRPr lang="en-US"/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01688" y="769938"/>
            <a:ext cx="5537200" cy="38338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55052" y="4861442"/>
            <a:ext cx="5229655" cy="4603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3689" tIns="46845" rIns="93689" bIns="46845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346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28013D-5C57-4F09-915A-88A3F9F62700}" type="slidenum">
              <a:rPr lang="en-US"/>
              <a:pPr/>
              <a:t>88</a:t>
            </a:fld>
            <a:endParaRPr lang="en-US"/>
          </a:p>
        </p:txBody>
      </p:sp>
      <p:sp>
        <p:nvSpPr>
          <p:cNvPr id="993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801688" y="769938"/>
            <a:ext cx="5537200" cy="38338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55052" y="4861442"/>
            <a:ext cx="5229655" cy="4603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3689" tIns="46845" rIns="93689" bIns="46845"/>
          <a:lstStyle/>
          <a:p>
            <a:r>
              <a:rPr lang="en-US" dirty="0"/>
              <a:t>Note name of file must match name of class.</a:t>
            </a:r>
          </a:p>
        </p:txBody>
      </p:sp>
    </p:spTree>
    <p:extLst>
      <p:ext uri="{BB962C8B-B14F-4D97-AF65-F5344CB8AC3E}">
        <p14:creationId xmlns:p14="http://schemas.microsoft.com/office/powerpoint/2010/main" val="23699290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28013D-5C57-4F09-915A-88A3F9F62700}" type="slidenum">
              <a:rPr lang="en-US"/>
              <a:pPr/>
              <a:t>89</a:t>
            </a:fld>
            <a:endParaRPr lang="en-US"/>
          </a:p>
        </p:txBody>
      </p:sp>
      <p:sp>
        <p:nvSpPr>
          <p:cNvPr id="993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801688" y="769938"/>
            <a:ext cx="5537200" cy="38338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55052" y="4861442"/>
            <a:ext cx="5229655" cy="4603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3689" tIns="46845" rIns="93689" bIns="46845"/>
          <a:lstStyle/>
          <a:p>
            <a:r>
              <a:rPr lang="en-US" dirty="0"/>
              <a:t>Note name of file must match name of class.</a:t>
            </a:r>
          </a:p>
        </p:txBody>
      </p:sp>
    </p:spTree>
    <p:extLst>
      <p:ext uri="{BB962C8B-B14F-4D97-AF65-F5344CB8AC3E}">
        <p14:creationId xmlns:p14="http://schemas.microsoft.com/office/powerpoint/2010/main" val="1931661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42963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842963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842963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842963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842963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429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429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429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429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000"/>
              <a:t>Software Design</a:t>
            </a:r>
          </a:p>
        </p:txBody>
      </p:sp>
      <p:sp>
        <p:nvSpPr>
          <p:cNvPr id="3891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42963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842963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842963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842963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842963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429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429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429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429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3F254A9-C01D-4184-8A20-7BC2D9F6AF0A}" type="slidenum">
              <a:rPr lang="en-US" sz="1000" smtClean="0"/>
              <a:pPr/>
              <a:t>6</a:t>
            </a:fld>
            <a:endParaRPr lang="en-US" sz="1000"/>
          </a:p>
        </p:txBody>
      </p:sp>
      <p:sp>
        <p:nvSpPr>
          <p:cNvPr id="389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49563" y="552450"/>
            <a:ext cx="3954462" cy="2738438"/>
          </a:xfrm>
          <a:ln/>
        </p:spPr>
      </p:sp>
      <p:sp>
        <p:nvSpPr>
          <p:cNvPr id="3891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0161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Software Design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E88535-4BEA-4EE8-AB4A-C9FA970A9824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753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42963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842963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842963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842963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842963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429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429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429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429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000"/>
              <a:t>Software Design</a:t>
            </a:r>
          </a:p>
        </p:txBody>
      </p:sp>
      <p:sp>
        <p:nvSpPr>
          <p:cNvPr id="3993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42963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842963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842963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842963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842963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429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429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429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429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9522C08-1C7A-4CB3-B7E6-C105D6C4C8F5}" type="slidenum">
              <a:rPr lang="en-US" sz="1000" smtClean="0"/>
              <a:pPr/>
              <a:t>7</a:t>
            </a:fld>
            <a:endParaRPr lang="en-US" sz="1000"/>
          </a:p>
        </p:txBody>
      </p:sp>
      <p:sp>
        <p:nvSpPr>
          <p:cNvPr id="399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49563" y="552450"/>
            <a:ext cx="3954462" cy="2738438"/>
          </a:xfrm>
          <a:ln/>
        </p:spPr>
      </p:sp>
      <p:sp>
        <p:nvSpPr>
          <p:cNvPr id="3994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</a:rPr>
              <a:t>http://msdn.microsoft.com/en-us/library/ms182613%28VS.80%29.aspx</a:t>
            </a:r>
          </a:p>
        </p:txBody>
      </p:sp>
    </p:spTree>
    <p:extLst>
      <p:ext uri="{BB962C8B-B14F-4D97-AF65-F5344CB8AC3E}">
        <p14:creationId xmlns:p14="http://schemas.microsoft.com/office/powerpoint/2010/main" val="3445958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42963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842963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842963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842963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842963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429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429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429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429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000"/>
              <a:t>Software Design</a:t>
            </a:r>
          </a:p>
        </p:txBody>
      </p:sp>
      <p:sp>
        <p:nvSpPr>
          <p:cNvPr id="409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42963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842963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842963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842963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842963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429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429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429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429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7F2E5AD-F1DE-46F6-84E4-73539DD3AEC5}" type="slidenum">
              <a:rPr lang="en-US" sz="1000" smtClean="0"/>
              <a:pPr/>
              <a:t>8</a:t>
            </a:fld>
            <a:endParaRPr lang="en-US" sz="1000"/>
          </a:p>
        </p:txBody>
      </p:sp>
      <p:sp>
        <p:nvSpPr>
          <p:cNvPr id="409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49563" y="552450"/>
            <a:ext cx="3954462" cy="2738438"/>
          </a:xfrm>
          <a:ln/>
        </p:spPr>
      </p:sp>
      <p:sp>
        <p:nvSpPr>
          <p:cNvPr id="4096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000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39788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---------</a:t>
            </a:r>
            <a:r>
              <a:rPr lang="en-HK" b="1" i="0" dirty="0">
                <a:effectLst/>
                <a:latin typeface="-apple-system"/>
              </a:rPr>
              <a:t>FloorSquareRoot.java</a:t>
            </a:r>
            <a:r>
              <a:rPr lang="en-HK" b="0" i="0" dirty="0">
                <a:effectLst/>
                <a:latin typeface="-apple-system"/>
              </a:rPr>
              <a:t> ------------</a:t>
            </a:r>
            <a:endParaRPr lang="en-US" dirty="0"/>
          </a:p>
          <a:p>
            <a:r>
              <a:rPr lang="en-HK" dirty="0">
                <a:effectLst/>
                <a:latin typeface="ui-monospace"/>
              </a:rPr>
              <a:t>package Samples; public class </a:t>
            </a:r>
            <a:r>
              <a:rPr lang="en-HK" dirty="0" err="1">
                <a:effectLst/>
                <a:latin typeface="ui-monospace"/>
              </a:rPr>
              <a:t>FloorSquareRoot</a:t>
            </a:r>
            <a:r>
              <a:rPr lang="en-HK" dirty="0">
                <a:effectLst/>
                <a:latin typeface="ui-monospace"/>
              </a:rPr>
              <a:t> { public static int </a:t>
            </a:r>
            <a:r>
              <a:rPr lang="en-HK" dirty="0" err="1">
                <a:effectLst/>
                <a:latin typeface="ui-monospace"/>
              </a:rPr>
              <a:t>floorSqrt</a:t>
            </a:r>
            <a:r>
              <a:rPr lang="en-HK" dirty="0">
                <a:effectLst/>
                <a:latin typeface="ui-monospace"/>
              </a:rPr>
              <a:t>(int x) { if (x == 0 || x == 1) return x; int start = 1, end = x, </a:t>
            </a:r>
            <a:r>
              <a:rPr lang="en-HK" dirty="0" err="1">
                <a:effectLst/>
                <a:latin typeface="ui-monospace"/>
              </a:rPr>
              <a:t>ans</a:t>
            </a:r>
            <a:r>
              <a:rPr lang="en-HK" dirty="0">
                <a:effectLst/>
                <a:latin typeface="ui-monospace"/>
              </a:rPr>
              <a:t> = 0; while (start &lt;= end) { int mid = (start + end) / 2; if (mid * mid == x) return mid; if (mid * mid &lt; x) { start = mid + 1; </a:t>
            </a:r>
            <a:r>
              <a:rPr lang="en-HK" dirty="0" err="1">
                <a:effectLst/>
                <a:latin typeface="ui-monospace"/>
              </a:rPr>
              <a:t>ans</a:t>
            </a:r>
            <a:r>
              <a:rPr lang="en-HK" dirty="0">
                <a:effectLst/>
                <a:latin typeface="ui-monospace"/>
              </a:rPr>
              <a:t> = mid; } else { end = mid - 1; } } </a:t>
            </a:r>
            <a:r>
              <a:rPr lang="en-HK" dirty="0" err="1">
                <a:effectLst/>
                <a:latin typeface="ui-monospace"/>
              </a:rPr>
              <a:t>System.out.println</a:t>
            </a:r>
            <a:r>
              <a:rPr lang="en-HK" dirty="0">
                <a:effectLst/>
                <a:latin typeface="ui-monospace"/>
              </a:rPr>
              <a:t>("</a:t>
            </a:r>
            <a:r>
              <a:rPr lang="en-HK" dirty="0" err="1">
                <a:effectLst/>
                <a:latin typeface="ui-monospace"/>
              </a:rPr>
              <a:t>floorSqrt</a:t>
            </a:r>
            <a:r>
              <a:rPr lang="en-HK" dirty="0">
                <a:effectLst/>
                <a:latin typeface="ui-monospace"/>
              </a:rPr>
              <a:t>(" + x + ") = " + </a:t>
            </a:r>
            <a:r>
              <a:rPr lang="en-HK" dirty="0" err="1">
                <a:effectLst/>
                <a:latin typeface="ui-monospace"/>
              </a:rPr>
              <a:t>ans</a:t>
            </a:r>
            <a:r>
              <a:rPr lang="en-HK" dirty="0">
                <a:effectLst/>
                <a:latin typeface="ui-monospace"/>
              </a:rPr>
              <a:t>); return </a:t>
            </a:r>
            <a:r>
              <a:rPr lang="en-HK" dirty="0" err="1">
                <a:effectLst/>
                <a:latin typeface="ui-monospace"/>
              </a:rPr>
              <a:t>ans</a:t>
            </a:r>
            <a:r>
              <a:rPr lang="en-HK" dirty="0">
                <a:effectLst/>
                <a:latin typeface="ui-monospace"/>
              </a:rPr>
              <a:t>; }}</a:t>
            </a:r>
          </a:p>
          <a:p>
            <a:endParaRPr lang="en-HK" dirty="0">
              <a:effectLst/>
              <a:latin typeface="ui-monospace"/>
            </a:endParaRPr>
          </a:p>
          <a:p>
            <a:endParaRPr lang="en-HK" dirty="0">
              <a:effectLst/>
              <a:latin typeface="ui-monospace"/>
            </a:endParaRPr>
          </a:p>
          <a:p>
            <a:pPr marL="0" marR="0" lvl="0" indent="0" algn="l" defTabSz="839788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---------</a:t>
            </a:r>
            <a:r>
              <a:rPr lang="en-HK" b="1" i="0" dirty="0">
                <a:effectLst/>
                <a:latin typeface="-apple-system"/>
              </a:rPr>
              <a:t>Test001.java</a:t>
            </a:r>
            <a:r>
              <a:rPr lang="en-HK" b="0" i="0" dirty="0">
                <a:effectLst/>
                <a:latin typeface="-apple-system"/>
              </a:rPr>
              <a:t>------------</a:t>
            </a:r>
            <a:endParaRPr lang="en-US" dirty="0"/>
          </a:p>
          <a:p>
            <a:r>
              <a:rPr lang="en-HK" dirty="0">
                <a:effectLst/>
                <a:latin typeface="ui-monospace"/>
              </a:rPr>
              <a:t>package testcases; import </a:t>
            </a:r>
            <a:r>
              <a:rPr lang="en-HK" dirty="0" err="1">
                <a:effectLst/>
                <a:latin typeface="ui-monospace"/>
              </a:rPr>
              <a:t>org.junit.jupiter.api.Test;import</a:t>
            </a:r>
            <a:r>
              <a:rPr lang="en-HK" dirty="0">
                <a:effectLst/>
                <a:latin typeface="ui-monospace"/>
              </a:rPr>
              <a:t> static </a:t>
            </a:r>
            <a:r>
              <a:rPr lang="en-HK" dirty="0" err="1">
                <a:effectLst/>
                <a:latin typeface="ui-monospace"/>
              </a:rPr>
              <a:t>org.junit.jupiter.api.Assertions</a:t>
            </a:r>
            <a:r>
              <a:rPr lang="en-HK" dirty="0">
                <a:effectLst/>
                <a:latin typeface="ui-monospace"/>
              </a:rPr>
              <a:t>.*; import Samples.*; public class Test001 { @Test public void </a:t>
            </a:r>
            <a:r>
              <a:rPr lang="en-HK" dirty="0" err="1">
                <a:effectLst/>
                <a:latin typeface="ui-monospace"/>
              </a:rPr>
              <a:t>testA</a:t>
            </a:r>
            <a:r>
              <a:rPr lang="en-HK" dirty="0">
                <a:effectLst/>
                <a:latin typeface="ui-monospace"/>
              </a:rPr>
              <a:t>() { </a:t>
            </a:r>
            <a:r>
              <a:rPr lang="en-HK" dirty="0" err="1">
                <a:effectLst/>
                <a:latin typeface="ui-monospace"/>
              </a:rPr>
              <a:t>assertEquals</a:t>
            </a:r>
            <a:r>
              <a:rPr lang="en-HK" dirty="0">
                <a:effectLst/>
                <a:latin typeface="ui-monospace"/>
              </a:rPr>
              <a:t>(3, </a:t>
            </a:r>
            <a:r>
              <a:rPr lang="en-HK" dirty="0" err="1">
                <a:effectLst/>
                <a:latin typeface="ui-monospace"/>
              </a:rPr>
              <a:t>FloorSquareRoot.floorSqrt</a:t>
            </a:r>
            <a:r>
              <a:rPr lang="en-HK" dirty="0">
                <a:effectLst/>
                <a:latin typeface="ui-monospace"/>
              </a:rPr>
              <a:t>(11)); } @Test public void </a:t>
            </a:r>
            <a:r>
              <a:rPr lang="en-HK" dirty="0" err="1">
                <a:effectLst/>
                <a:latin typeface="ui-monospace"/>
              </a:rPr>
              <a:t>testB</a:t>
            </a:r>
            <a:r>
              <a:rPr lang="en-HK" dirty="0">
                <a:effectLst/>
                <a:latin typeface="ui-monospace"/>
              </a:rPr>
              <a:t>() { </a:t>
            </a:r>
            <a:r>
              <a:rPr lang="en-HK" dirty="0" err="1">
                <a:effectLst/>
                <a:latin typeface="ui-monospace"/>
              </a:rPr>
              <a:t>assertEquals</a:t>
            </a:r>
            <a:r>
              <a:rPr lang="en-HK" dirty="0">
                <a:effectLst/>
                <a:latin typeface="ui-monospace"/>
              </a:rPr>
              <a:t>(4, </a:t>
            </a:r>
            <a:r>
              <a:rPr lang="en-HK" dirty="0" err="1">
                <a:effectLst/>
                <a:latin typeface="ui-monospace"/>
              </a:rPr>
              <a:t>FloorSquareRoot.floorSqrt</a:t>
            </a:r>
            <a:r>
              <a:rPr lang="en-HK" dirty="0">
                <a:effectLst/>
                <a:latin typeface="ui-monospace"/>
              </a:rPr>
              <a:t>(20)); }}</a:t>
            </a:r>
            <a:endParaRPr lang="en-HK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Software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E88535-4BEA-4EE8-AB4A-C9FA970A982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94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Software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7E88535-4BEA-4EE8-AB4A-C9FA970A982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05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Software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7E88535-4BEA-4EE8-AB4A-C9FA970A982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275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26"/>
          <p:cNvSpPr>
            <a:spLocks noChangeShapeType="1"/>
          </p:cNvSpPr>
          <p:nvPr/>
        </p:nvSpPr>
        <p:spPr bwMode="auto">
          <a:xfrm>
            <a:off x="0" y="3429000"/>
            <a:ext cx="869315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5" name="Rectangle 1027"/>
          <p:cNvSpPr>
            <a:spLocks noGrp="1" noChangeArrowheads="1"/>
          </p:cNvSpPr>
          <p:nvPr>
            <p:ph type="ctrTitle" sz="quarter"/>
          </p:nvPr>
        </p:nvSpPr>
        <p:spPr>
          <a:xfrm>
            <a:off x="381000" y="381000"/>
            <a:ext cx="9067800" cy="3048000"/>
          </a:xfrm>
        </p:spPr>
        <p:txBody>
          <a:bodyPr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6" name="Rectangle 102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01638" y="3886200"/>
            <a:ext cx="9067800" cy="28194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dt" sz="quarter" idx="10"/>
          </p:nvPr>
        </p:nvSpPr>
        <p:spPr>
          <a:xfrm>
            <a:off x="401638" y="6248400"/>
            <a:ext cx="2062162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ftr" sz="quarter" idx="11"/>
          </p:nvPr>
        </p:nvSpPr>
        <p:spPr>
          <a:xfrm>
            <a:off x="3367088" y="6248400"/>
            <a:ext cx="31369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Software Quality</a:t>
            </a:r>
          </a:p>
        </p:txBody>
      </p:sp>
      <p:sp>
        <p:nvSpPr>
          <p:cNvPr id="7" name="Rectangle 103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407275" y="6248400"/>
            <a:ext cx="2062163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E3E309-C4F3-40C3-813B-7A36DC967D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32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Software Quality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DE836C-C506-41B6-AE73-6EC51D5403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190766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9788" y="266700"/>
            <a:ext cx="2259012" cy="63627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2750" y="266700"/>
            <a:ext cx="6624638" cy="63627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Software Quality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07D62A-A25F-4874-AB67-6CF4C9C473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42038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750" y="266700"/>
            <a:ext cx="9036050" cy="11049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12750" y="1676400"/>
            <a:ext cx="9036050" cy="49530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Software Quality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92DDC3-EFA3-4647-8A6E-E8039DA1A9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9212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Software Quality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B8F44C-0EDE-4D7D-9086-BD1CF3CE7A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88807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1692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1692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Software Quality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CD115F-8D68-417D-BE51-0997C55306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4402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0" y="1676400"/>
            <a:ext cx="4441825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06975" y="1676400"/>
            <a:ext cx="4441825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Software Quality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C972CB-25A0-49CA-A04F-81E0CCB967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7234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2225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515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515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0788" y="1535113"/>
            <a:ext cx="43767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0788" y="2174875"/>
            <a:ext cx="43767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Software Quality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FA675B-1F56-4A1F-B974-9460B94FF8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61409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Software Quality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5598A2-17A2-444F-952B-9804449BE0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147151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Software Quality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D18685-0001-4CA4-BB9B-682137D85F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6034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7550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1913" y="273050"/>
            <a:ext cx="553561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755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Software Quality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0572DE-3297-44C9-8095-AE1A459C66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642869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0425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042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042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Software Quality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8E5FA2-5579-48D2-AAEA-0395A96858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2235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0" y="1371600"/>
            <a:ext cx="869315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12750" y="266700"/>
            <a:ext cx="903605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2750" y="1676400"/>
            <a:ext cx="903605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12750" y="6172200"/>
            <a:ext cx="20621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2963" y="6172200"/>
            <a:ext cx="313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r>
              <a:rPr lang="en-US" dirty="0"/>
              <a:t>EC6001</a:t>
            </a: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427913" y="6172200"/>
            <a:ext cx="20621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fld id="{BD8E331F-9D83-4245-9A62-97CA84DE22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</p:sldLayoutIdLst>
  <p:transition/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</a:defRPr>
      </a:lvl9pPr>
    </p:titleStyle>
    <p:bodyStyle>
      <a:lvl1pPr marL="398463" indent="-39846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u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862013" indent="-3492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262063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60525" indent="-28416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u"/>
        <a:defRPr sz="2000">
          <a:solidFill>
            <a:schemeClr val="tx1"/>
          </a:solidFill>
          <a:latin typeface="+mn-lt"/>
        </a:defRPr>
      </a:lvl4pPr>
      <a:lvl5pPr marL="2058988" indent="-28416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6188" indent="-28416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3388" indent="-28416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30588" indent="-28416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7788" indent="-28416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customXml" Target="../ink/ink1.xml"/><Relationship Id="rId4" Type="http://schemas.openxmlformats.org/officeDocument/2006/relationships/image" Target="../media/image11.tm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tm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e7enxxh/android-afl" TargetMode="External"/><Relationship Id="rId2" Type="http://schemas.openxmlformats.org/officeDocument/2006/relationships/hyperlink" Target="https://github.com/ivanfratric/winaf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m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lab.com/akihe/radamsa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lcamtuf.coredump.cx/afl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tmp"/><Relationship Id="rId4" Type="http://schemas.openxmlformats.org/officeDocument/2006/relationships/image" Target="../media/image39.tmp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w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xampler.com/testing-com/writings/omissions.html" TargetMode="External"/><Relationship Id="rId2" Type="http://schemas.openxmlformats.org/officeDocument/2006/relationships/hyperlink" Target="https://doi.org/10.1145/3238147.3238177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pdf/1801.04589.pdf" TargetMode="External"/><Relationship Id="rId4" Type="http://schemas.openxmlformats.org/officeDocument/2006/relationships/hyperlink" Target="https://developer.android.com/studio/test/monkey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fuzzing-project.org/tutorial3.html" TargetMode="External"/><Relationship Id="rId7" Type="http://schemas.openxmlformats.org/officeDocument/2006/relationships/hyperlink" Target="https://doi.org/10.1109/ASE.2015.89" TargetMode="External"/><Relationship Id="rId2" Type="http://schemas.openxmlformats.org/officeDocument/2006/relationships/hyperlink" Target="https://en.wikipedia.org/wiki/American_fuzzy_lop_(fuzzer)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loyd.ch/download/introduction-fuzzing-with-afl.pdf" TargetMode="External"/><Relationship Id="rId5" Type="http://schemas.openxmlformats.org/officeDocument/2006/relationships/hyperlink" Target="https://github.com/ThalesIgnite/afl-training" TargetMode="External"/><Relationship Id="rId4" Type="http://schemas.openxmlformats.org/officeDocument/2006/relationships/hyperlink" Target="http://lcamtuf.coredump.cx/afl/" TargetMode="Externa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hyperlink" Target="http://appium.io/" TargetMode="External"/><Relationship Id="rId3" Type="http://schemas.openxmlformats.org/officeDocument/2006/relationships/hyperlink" Target="http://www.carolemieux.com/fairfuzz-ase18.pdf" TargetMode="External"/><Relationship Id="rId7" Type="http://schemas.openxmlformats.org/officeDocument/2006/relationships/hyperlink" Target="https://github.com/gongbell/SimplyDroid" TargetMode="External"/><Relationship Id="rId2" Type="http://schemas.openxmlformats.org/officeDocument/2006/relationships/hyperlink" Target="https://arxiv.org/pdf/1711.02807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boehme/aflfast" TargetMode="External"/><Relationship Id="rId5" Type="http://schemas.openxmlformats.org/officeDocument/2006/relationships/hyperlink" Target="https://doi.org/10.1145/2976749.2978428" TargetMode="External"/><Relationship Id="rId4" Type="http://schemas.openxmlformats.org/officeDocument/2006/relationships/hyperlink" Target="https://github.com/carolemieux/afl-rb" TargetMode="External"/><Relationship Id="rId9" Type="http://schemas.openxmlformats.org/officeDocument/2006/relationships/hyperlink" Target="http://www.automationtestinghub.com/appium-tutorial/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cacm.acm.org/magazines/2020/2/242350-fuzzing/fulltext#R8" TargetMode="External"/><Relationship Id="rId2" Type="http://schemas.openxmlformats.org/officeDocument/2006/relationships/hyperlink" Target="http://dx.doi.org/10.1145/2889160.2889223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TpSLwX5DI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unit.org/junit5/docs/current/user-guide/" TargetMode="External"/><Relationship Id="rId4" Type="http://schemas.openxmlformats.org/officeDocument/2006/relationships/hyperlink" Target="https://junit.org/junit4/faq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31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465E2E4-7374-46A0-BB59-F56978D5F671}" type="slidenum">
              <a:rPr lang="en-US" sz="1400" smtClean="0">
                <a:solidFill>
                  <a:schemeClr val="folHlink"/>
                </a:solidFill>
              </a:rPr>
              <a:pPr/>
              <a:t>1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12750" y="609600"/>
            <a:ext cx="9034463" cy="2743200"/>
          </a:xfrm>
          <a:noFill/>
        </p:spPr>
        <p:txBody>
          <a:bodyPr/>
          <a:lstStyle/>
          <a:p>
            <a:br>
              <a:rPr lang="en-US" sz="4800" dirty="0"/>
            </a:br>
            <a:r>
              <a:rPr lang="en-US" sz="3200" i="1" dirty="0"/>
              <a:t>CS5351 Software Engineering </a:t>
            </a:r>
            <a:br>
              <a:rPr lang="en-US" sz="3200" i="1" dirty="0"/>
            </a:br>
            <a:r>
              <a:rPr lang="en-US" sz="3200" i="1" dirty="0"/>
              <a:t>2025/2026 Semester A</a:t>
            </a:r>
            <a:br>
              <a:rPr lang="en-US" sz="4800" dirty="0"/>
            </a:br>
            <a:r>
              <a:rPr lang="en-US" sz="7200" dirty="0"/>
              <a:t>Software Testing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5613" y="3886200"/>
            <a:ext cx="9067800" cy="2667000"/>
          </a:xfrm>
          <a:noFill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4000" dirty="0"/>
              <a:t>Dr W.K. Chan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Department of Computer Science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Email:</a:t>
            </a:r>
            <a:r>
              <a:rPr lang="en-US" sz="1800" dirty="0">
                <a:latin typeface="Courier New" pitchFamily="49" charset="0"/>
              </a:rPr>
              <a:t> </a:t>
            </a:r>
            <a:r>
              <a:rPr lang="en-US" sz="2000" b="1" dirty="0">
                <a:latin typeface="Courier New" pitchFamily="49" charset="0"/>
              </a:rPr>
              <a:t>wkchan@cityu.edu.hk</a:t>
            </a:r>
            <a:endParaRPr lang="en-US" sz="2000" dirty="0">
              <a:latin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400" dirty="0"/>
              <a:t>Website:</a:t>
            </a:r>
            <a:r>
              <a:rPr lang="en-US" sz="1800" dirty="0">
                <a:latin typeface="Courier New" pitchFamily="49" charset="0"/>
              </a:rPr>
              <a:t> </a:t>
            </a:r>
            <a:r>
              <a:rPr lang="en-US" sz="2000" b="1" dirty="0">
                <a:latin typeface="Courier New" pitchFamily="49" charset="0"/>
              </a:rPr>
              <a:t>http://www.cs.cityu.edu.hk/~wkchan </a:t>
            </a:r>
            <a:endParaRPr lang="en-US" sz="2000" b="1" dirty="0">
              <a:solidFill>
                <a:schemeClr val="folHlink"/>
              </a:solidFill>
            </a:endParaRPr>
          </a:p>
          <a:p>
            <a:pPr>
              <a:lnSpc>
                <a:spcPct val="90000"/>
              </a:lnSpc>
            </a:pPr>
            <a:endParaRPr lang="en-US" sz="2000" b="1" dirty="0">
              <a:solidFill>
                <a:schemeClr val="folHlink"/>
              </a:solidFill>
            </a:endParaRPr>
          </a:p>
          <a:p>
            <a:pPr>
              <a:lnSpc>
                <a:spcPct val="90000"/>
              </a:lnSpc>
            </a:pPr>
            <a:endParaRPr lang="en-US" sz="2000" b="1" dirty="0">
              <a:solidFill>
                <a:schemeClr val="folHlink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C0DEB-3641-4ECA-B9E4-BA12051BE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Continuous Integration (CI)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A08E4-C47F-489A-BB78-BCF4F3B8D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412" y="1447800"/>
            <a:ext cx="9339262" cy="4953000"/>
          </a:xfrm>
        </p:spPr>
        <p:txBody>
          <a:bodyPr/>
          <a:lstStyle/>
          <a:p>
            <a:r>
              <a:rPr lang="en-HK" sz="2400" dirty="0"/>
              <a:t>Use a single shared repository (CI server) to host and  integrate the main branch of code (baseline) frequently  </a:t>
            </a:r>
            <a:endParaRPr lang="en-HK" sz="2000" dirty="0"/>
          </a:p>
          <a:p>
            <a:r>
              <a:rPr lang="en-HK" sz="2400" dirty="0"/>
              <a:t>Developers’ practices</a:t>
            </a:r>
          </a:p>
          <a:p>
            <a:pPr lvl="1"/>
            <a:r>
              <a:rPr lang="en-HK" sz="2000" dirty="0"/>
              <a:t>Before pulling into the CI server, conduct the unit test locally</a:t>
            </a:r>
          </a:p>
          <a:p>
            <a:pPr lvl="1"/>
            <a:r>
              <a:rPr lang="en-HK" sz="2000" dirty="0"/>
              <a:t>Make commits every day (to synchronize the common baseline)</a:t>
            </a:r>
          </a:p>
          <a:p>
            <a:pPr lvl="1"/>
            <a:r>
              <a:rPr lang="en-HK" sz="2000" dirty="0"/>
              <a:t>Enhance the test scripts to validate every bug-fixing commit</a:t>
            </a:r>
          </a:p>
          <a:p>
            <a:r>
              <a:rPr lang="en-HK" sz="2400" dirty="0"/>
              <a:t>Every commit in the CI server triggers an automated build in an integration environment </a:t>
            </a:r>
          </a:p>
          <a:p>
            <a:pPr lvl="1"/>
            <a:r>
              <a:rPr lang="en-HK" sz="2000" dirty="0"/>
              <a:t>We need a build script and unit test scripts</a:t>
            </a:r>
          </a:p>
          <a:p>
            <a:pPr lvl="1"/>
            <a:r>
              <a:rPr lang="en-HK" sz="2000" dirty="0"/>
              <a:t>The build should include self-testing (run tests by itself)</a:t>
            </a:r>
          </a:p>
          <a:p>
            <a:r>
              <a:rPr lang="en-HK" sz="2400" dirty="0"/>
              <a:t>Test in a clone of the production environment (known as staging) after validating the committed code at the unit test level</a:t>
            </a:r>
          </a:p>
          <a:p>
            <a:r>
              <a:rPr lang="en-HK" sz="2400" dirty="0"/>
              <a:t>Continuous Delivery (CD) extends CI with auto-deployment</a:t>
            </a:r>
          </a:p>
          <a:p>
            <a:endParaRPr lang="en-HK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0D20F-EE7A-483B-9D31-C81E053E7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4188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B2D7-CE3B-4BF7-B73D-6F140B845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 Larger Context 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3DBA2-0EF9-46CC-8E35-1BC6E4B72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749" y="1524000"/>
            <a:ext cx="9490075" cy="4953000"/>
          </a:xfrm>
        </p:spPr>
        <p:txBody>
          <a:bodyPr/>
          <a:lstStyle/>
          <a:p>
            <a:r>
              <a:rPr lang="en-US" sz="2400" dirty="0"/>
              <a:t>Continuous delivery/deployment (CD) [18]</a:t>
            </a:r>
          </a:p>
          <a:p>
            <a:pPr lvl="1"/>
            <a:r>
              <a:rPr lang="en-US" sz="2000" dirty="0"/>
              <a:t>Is a process to deploy software into production iteratively. </a:t>
            </a:r>
          </a:p>
          <a:p>
            <a:r>
              <a:rPr lang="en-US" sz="2400" dirty="0"/>
              <a:t>Key characteristics:</a:t>
            </a:r>
          </a:p>
          <a:p>
            <a:pPr marL="969963" lvl="1" indent="-457200">
              <a:buFont typeface="+mj-lt"/>
              <a:buAutoNum type="arabicPeriod"/>
            </a:pPr>
            <a:r>
              <a:rPr lang="en-US" sz="2000" dirty="0"/>
              <a:t>Software is updated in </a:t>
            </a:r>
            <a:r>
              <a:rPr lang="en-US" sz="2000" i="1" dirty="0">
                <a:solidFill>
                  <a:srgbClr val="FF0000"/>
                </a:solidFill>
              </a:rPr>
              <a:t>small</a:t>
            </a:r>
            <a:r>
              <a:rPr lang="en-US" sz="2000" i="1" dirty="0"/>
              <a:t> increments </a:t>
            </a:r>
            <a:r>
              <a:rPr lang="en-US" sz="2000" dirty="0"/>
              <a:t>that are </a:t>
            </a:r>
            <a:r>
              <a:rPr lang="en-US" sz="2000" i="1" dirty="0">
                <a:solidFill>
                  <a:srgbClr val="FF0000"/>
                </a:solidFill>
              </a:rPr>
              <a:t>independently deployable</a:t>
            </a:r>
          </a:p>
          <a:p>
            <a:pPr marL="969963" lvl="1" indent="-457200">
              <a:buFont typeface="+mj-lt"/>
              <a:buAutoNum type="arabicPeriod"/>
            </a:pPr>
            <a:r>
              <a:rPr lang="en-US" sz="2000" dirty="0"/>
              <a:t>Fully auto-deploy them immediately after development and testing are completed</a:t>
            </a:r>
          </a:p>
          <a:p>
            <a:pPr marL="969963" lvl="1" indent="-457200">
              <a:buFont typeface="+mj-lt"/>
              <a:buAutoNum type="arabicPeriod"/>
            </a:pPr>
            <a:r>
              <a:rPr lang="en-US" sz="2000" dirty="0"/>
              <a:t>The decision to deploy is largely left up to the developers</a:t>
            </a:r>
          </a:p>
          <a:p>
            <a:pPr marL="969963" lvl="1" indent="-457200">
              <a:buFont typeface="+mj-lt"/>
              <a:buAutoNum type="arabicPeriod"/>
            </a:pPr>
            <a:r>
              <a:rPr lang="en-US" sz="2000" dirty="0"/>
              <a:t>Developers responsible for development, deployment, and testing can be notified immediately when system failure in production occurs.</a:t>
            </a:r>
          </a:p>
          <a:p>
            <a:pPr marL="506413" indent="-457200"/>
            <a:r>
              <a:rPr lang="en-US" sz="2400" dirty="0"/>
              <a:t>Key practice (read Section 2 of Ref [18])</a:t>
            </a:r>
          </a:p>
          <a:p>
            <a:pPr marL="969963" lvl="1" indent="-457200"/>
            <a:r>
              <a:rPr lang="en-US" sz="2000" dirty="0"/>
              <a:t>Implement automated unit- and sub-system tests</a:t>
            </a:r>
          </a:p>
          <a:p>
            <a:pPr marL="969963" lvl="1" indent="-457200"/>
            <a:r>
              <a:rPr lang="en-US" sz="2000" dirty="0"/>
              <a:t>Must use automated testing tools to enable </a:t>
            </a:r>
            <a:r>
              <a:rPr lang="en-US" sz="2000" b="1" dirty="0"/>
              <a:t>early and frequent </a:t>
            </a:r>
            <a:r>
              <a:rPr lang="en-US" sz="2000" dirty="0"/>
              <a:t>testing</a:t>
            </a:r>
          </a:p>
          <a:p>
            <a:pPr marL="969963" lvl="1" indent="-457200"/>
            <a:r>
              <a:rPr lang="en-US" sz="2000" dirty="0"/>
              <a:t>Incorporate code review</a:t>
            </a:r>
          </a:p>
          <a:p>
            <a:pPr marL="969963" lvl="1" indent="-457200"/>
            <a:r>
              <a:rPr lang="en-US" sz="2000" dirty="0"/>
              <a:t>Configure auto-deployment tool </a:t>
            </a:r>
          </a:p>
          <a:p>
            <a:pPr marL="969963" lvl="1" indent="-457200"/>
            <a:r>
              <a:rPr lang="en-US" sz="2000" dirty="0"/>
              <a:t>Deploy the updates by stage.  </a:t>
            </a:r>
            <a:endParaRPr lang="en-HK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608B64-8913-415B-A4F5-28BF08265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27B3407-82BF-4AAD-970D-1E39C714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1" y="152400"/>
            <a:ext cx="2645401" cy="18962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637539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7FEB9-6445-4BA4-849B-4D9297464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Demo on CI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E8EAF-85F1-4CF8-88E3-48828C47F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750" y="1676400"/>
            <a:ext cx="5529262" cy="4953000"/>
          </a:xfrm>
        </p:spPr>
        <p:txBody>
          <a:bodyPr/>
          <a:lstStyle/>
          <a:p>
            <a:r>
              <a:rPr lang="en-US" sz="2800" dirty="0"/>
              <a:t>Your code for integration should accomplish with your test code</a:t>
            </a:r>
          </a:p>
          <a:p>
            <a:r>
              <a:rPr lang="en-US" sz="2800" dirty="0"/>
              <a:t>We have “Continuous Integration with GitHub Project” on the Canvas website when working on this demo.</a:t>
            </a:r>
            <a:endParaRPr lang="en-HK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75BB8D-D176-454B-83C5-0EB2DBDF5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DBDE13-14CC-48F9-95DA-088BB5148CC6}"/>
              </a:ext>
            </a:extLst>
          </p:cNvPr>
          <p:cNvPicPr/>
          <p:nvPr/>
        </p:nvPicPr>
        <p:blipFill rotWithShape="1">
          <a:blip r:embed="rId3"/>
          <a:srcRect l="57168"/>
          <a:stretch/>
        </p:blipFill>
        <p:spPr>
          <a:xfrm>
            <a:off x="6008150" y="1896074"/>
            <a:ext cx="3582988" cy="45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599262-DEE2-446B-AA94-DF90AAB347F8}"/>
              </a:ext>
            </a:extLst>
          </p:cNvPr>
          <p:cNvSpPr txBox="1"/>
          <p:nvPr/>
        </p:nvSpPr>
        <p:spPr>
          <a:xfrm>
            <a:off x="6045574" y="1414790"/>
            <a:ext cx="3863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Code and Test Code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32759084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Software Testable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656" y="1447800"/>
            <a:ext cx="9413875" cy="4953000"/>
          </a:xfrm>
        </p:spPr>
        <p:txBody>
          <a:bodyPr/>
          <a:lstStyle/>
          <a:p>
            <a:pPr>
              <a:defRPr/>
            </a:pPr>
            <a:r>
              <a:rPr lang="en-US" sz="2400" dirty="0"/>
              <a:t>Sometimes, our code module needs to call other code modules, but we want to test our code module without any interaction with others. </a:t>
            </a:r>
          </a:p>
          <a:p>
            <a:pPr lvl="1">
              <a:defRPr/>
            </a:pPr>
            <a:r>
              <a:rPr lang="en-US" sz="2000" dirty="0"/>
              <a:t>Example: In the source code, we may have the following code structure. Suppose that we are testing the integration of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2000" dirty="0"/>
              <a:t> and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sz="2000" dirty="0"/>
              <a:t>, but </a:t>
            </a:r>
            <a:r>
              <a:rPr lang="en-US" sz="2000" b="1" i="1" dirty="0"/>
              <a:t>without</a:t>
            </a:r>
            <a:r>
              <a:rPr lang="en-US" sz="2000" dirty="0"/>
              <a:t> the code of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2000" dirty="0"/>
              <a:t> is not ready.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US" sz="2000" dirty="0"/>
          </a:p>
          <a:p>
            <a:pPr marL="0" indent="0">
              <a:buFont typeface="Wingdings" pitchFamily="2" charset="2"/>
              <a:buNone/>
              <a:defRPr/>
            </a:pPr>
            <a:endParaRPr lang="en-US" sz="2000" dirty="0"/>
          </a:p>
          <a:p>
            <a:pPr marL="0" indent="0">
              <a:buFont typeface="Wingdings" pitchFamily="2" charset="2"/>
              <a:buNone/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7CD7F5F-3C6C-40E2-81ED-DD4CA8864EBD}" type="slidenum">
              <a:rPr lang="en-US" sz="1400" b="0" smtClean="0"/>
              <a:pPr/>
              <a:t>13</a:t>
            </a:fld>
            <a:endParaRPr lang="en-US" sz="1400" b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79413" y="3048000"/>
            <a:ext cx="4495800" cy="4278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600" b="0" dirty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r>
              <a:rPr lang="en-US" sz="1600" b="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0" dirty="0">
                <a:latin typeface="Courier New" pitchFamily="49" charset="0"/>
                <a:cs typeface="Courier New" pitchFamily="49" charset="0"/>
              </a:rPr>
              <a:t> a(</a:t>
            </a:r>
            <a:r>
              <a:rPr lang="en-US" sz="1600" b="0" dirty="0" err="1">
                <a:latin typeface="Courier New" pitchFamily="49" charset="0"/>
                <a:cs typeface="Courier New" pitchFamily="49" charset="0"/>
              </a:rPr>
              <a:t>ClassB</a:t>
            </a:r>
            <a:r>
              <a:rPr lang="en-US" sz="1600" b="0" dirty="0">
                <a:latin typeface="Courier New" pitchFamily="49" charset="0"/>
                <a:cs typeface="Courier New" pitchFamily="49" charset="0"/>
              </a:rPr>
              <a:t> b){</a:t>
            </a:r>
          </a:p>
          <a:p>
            <a:r>
              <a:rPr lang="en-US" sz="1600" b="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sz="1600" b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0" dirty="0" err="1">
                <a:latin typeface="Courier New" pitchFamily="49" charset="0"/>
                <a:cs typeface="Courier New" pitchFamily="49" charset="0"/>
              </a:rPr>
              <a:t>b.b2</a:t>
            </a:r>
            <a:r>
              <a:rPr lang="en-US" sz="1600" b="0" dirty="0">
                <a:latin typeface="Courier New" pitchFamily="49" charset="0"/>
                <a:cs typeface="Courier New" pitchFamily="49" charset="0"/>
              </a:rPr>
              <a:t>( );</a:t>
            </a:r>
          </a:p>
          <a:p>
            <a:r>
              <a:rPr lang="en-US" sz="1600" b="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sz="1600" b="0" dirty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r>
              <a:rPr lang="en-US" sz="1600" b="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b="0" dirty="0" err="1">
                <a:latin typeface="Courier New" pitchFamily="49" charset="0"/>
                <a:cs typeface="Courier New" pitchFamily="49" charset="0"/>
              </a:rPr>
              <a:t>ClassB</a:t>
            </a:r>
            <a:r>
              <a:rPr lang="en-US" sz="1600" b="0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600" b="0" dirty="0">
                <a:latin typeface="Courier New" pitchFamily="49" charset="0"/>
                <a:cs typeface="Courier New" pitchFamily="49" charset="0"/>
              </a:rPr>
              <a:t>private </a:t>
            </a:r>
            <a:r>
              <a:rPr lang="en-US" sz="1600" b="0" dirty="0" err="1">
                <a:latin typeface="Courier New" pitchFamily="49" charset="0"/>
                <a:cs typeface="Courier New" pitchFamily="49" charset="0"/>
              </a:rPr>
              <a:t>ClassC</a:t>
            </a:r>
            <a:r>
              <a:rPr lang="en-US" sz="1600" b="0" dirty="0">
                <a:latin typeface="Courier New" pitchFamily="49" charset="0"/>
                <a:cs typeface="Courier New" pitchFamily="49" charset="0"/>
              </a:rPr>
              <a:t> c;</a:t>
            </a:r>
          </a:p>
          <a:p>
            <a:r>
              <a:rPr lang="en-US" sz="1600" b="0" dirty="0">
                <a:latin typeface="Courier New" pitchFamily="49" charset="0"/>
                <a:cs typeface="Courier New" pitchFamily="49" charset="0"/>
              </a:rPr>
              <a:t>public </a:t>
            </a:r>
            <a:r>
              <a:rPr lang="en-US" sz="1600" b="0" dirty="0" err="1">
                <a:latin typeface="Courier New" pitchFamily="49" charset="0"/>
                <a:cs typeface="Courier New" pitchFamily="49" charset="0"/>
              </a:rPr>
              <a:t>ClassB</a:t>
            </a:r>
            <a:r>
              <a:rPr lang="en-US" sz="1600" b="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0" dirty="0" err="1">
                <a:latin typeface="Courier New" pitchFamily="49" charset="0"/>
                <a:cs typeface="Courier New" pitchFamily="49" charset="0"/>
              </a:rPr>
              <a:t>ClassC</a:t>
            </a:r>
            <a:r>
              <a:rPr lang="en-US" sz="1600" b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0" dirty="0" err="1">
                <a:latin typeface="Courier New" pitchFamily="49" charset="0"/>
                <a:cs typeface="Courier New" pitchFamily="49" charset="0"/>
              </a:rPr>
              <a:t>c1</a:t>
            </a:r>
            <a:r>
              <a:rPr lang="en-US" sz="1600" b="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b="0" dirty="0">
                <a:latin typeface="Courier New" pitchFamily="49" charset="0"/>
                <a:cs typeface="Courier New" pitchFamily="49" charset="0"/>
              </a:rPr>
              <a:t>  { c = </a:t>
            </a:r>
            <a:r>
              <a:rPr lang="en-US" sz="1600" b="0" dirty="0" err="1">
                <a:latin typeface="Courier New" pitchFamily="49" charset="0"/>
                <a:cs typeface="Courier New" pitchFamily="49" charset="0"/>
              </a:rPr>
              <a:t>c1</a:t>
            </a:r>
            <a:r>
              <a:rPr lang="en-US" sz="1600" b="0" dirty="0">
                <a:latin typeface="Courier New" pitchFamily="49" charset="0"/>
                <a:cs typeface="Courier New" pitchFamily="49" charset="0"/>
              </a:rPr>
              <a:t>;}</a:t>
            </a:r>
          </a:p>
          <a:p>
            <a:r>
              <a:rPr lang="en-US" sz="1600" b="0" dirty="0">
                <a:latin typeface="Courier New" pitchFamily="49" charset="0"/>
                <a:cs typeface="Courier New" pitchFamily="49" charset="0"/>
              </a:rPr>
              <a:t>public void </a:t>
            </a:r>
            <a:r>
              <a:rPr lang="en-US" sz="1600" b="0" dirty="0" err="1">
                <a:latin typeface="Courier New" pitchFamily="49" charset="0"/>
                <a:cs typeface="Courier New" pitchFamily="49" charset="0"/>
              </a:rPr>
              <a:t>b2</a:t>
            </a:r>
            <a:r>
              <a:rPr lang="en-US" sz="1600" b="0" dirty="0">
                <a:latin typeface="Courier New" pitchFamily="49" charset="0"/>
                <a:cs typeface="Courier New" pitchFamily="49" charset="0"/>
              </a:rPr>
              <a:t>( ){</a:t>
            </a:r>
          </a:p>
          <a:p>
            <a:r>
              <a:rPr lang="en-US" sz="1600" b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0" dirty="0" err="1">
                <a:latin typeface="Courier New" pitchFamily="49" charset="0"/>
                <a:cs typeface="Courier New" pitchFamily="49" charset="0"/>
              </a:rPr>
              <a:t>c.c1</a:t>
            </a:r>
            <a:r>
              <a:rPr lang="en-US" sz="1600" b="0" dirty="0">
                <a:latin typeface="Courier New" pitchFamily="49" charset="0"/>
                <a:cs typeface="Courier New" pitchFamily="49" charset="0"/>
              </a:rPr>
              <a:t>();   </a:t>
            </a:r>
            <a:r>
              <a:rPr lang="en-US" sz="1600" b="0" dirty="0" err="1">
                <a:latin typeface="Courier New" pitchFamily="49" charset="0"/>
                <a:cs typeface="Courier New" pitchFamily="49" charset="0"/>
              </a:rPr>
              <a:t>c.c2</a:t>
            </a:r>
            <a:r>
              <a:rPr lang="en-US" sz="1600" b="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sz="1600" b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0" dirty="0" err="1">
                <a:latin typeface="Courier New" pitchFamily="49" charset="0"/>
                <a:cs typeface="Courier New" pitchFamily="49" charset="0"/>
              </a:rPr>
              <a:t>c.c3</a:t>
            </a:r>
            <a:r>
              <a:rPr lang="en-US" sz="1600" b="0" dirty="0">
                <a:latin typeface="Courier New" pitchFamily="49" charset="0"/>
                <a:cs typeface="Courier New" pitchFamily="49" charset="0"/>
              </a:rPr>
              <a:t>();   </a:t>
            </a:r>
            <a:r>
              <a:rPr lang="en-US" sz="1600" b="0" dirty="0" err="1">
                <a:latin typeface="Courier New" pitchFamily="49" charset="0"/>
                <a:cs typeface="Courier New" pitchFamily="49" charset="0"/>
              </a:rPr>
              <a:t>c.c4</a:t>
            </a:r>
            <a:r>
              <a:rPr lang="en-US" sz="1600" b="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sz="1600" b="0" dirty="0">
                <a:latin typeface="Courier New" pitchFamily="49" charset="0"/>
                <a:cs typeface="Courier New" pitchFamily="49" charset="0"/>
              </a:rPr>
              <a:t>};</a:t>
            </a:r>
          </a:p>
          <a:p>
            <a:r>
              <a:rPr lang="en-US" sz="1600" b="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600" b="0" dirty="0">
              <a:latin typeface="Courier New" pitchFamily="49" charset="0"/>
              <a:cs typeface="Courier New" pitchFamily="49" charset="0"/>
            </a:endParaRPr>
          </a:p>
          <a:p>
            <a:endParaRPr lang="en-US" sz="1600" b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399213" y="3201988"/>
            <a:ext cx="3429000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800" b="0" dirty="0"/>
              <a:t>In a test script, we set up an object </a:t>
            </a:r>
            <a:r>
              <a:rPr lang="en-US" sz="1800" b="0" dirty="0" err="1">
                <a:latin typeface="Courier New" pitchFamily="49" charset="0"/>
                <a:cs typeface="Courier New" pitchFamily="49" charset="0"/>
              </a:rPr>
              <a:t>b1</a:t>
            </a:r>
            <a:r>
              <a:rPr lang="en-US" sz="1800" b="0" dirty="0"/>
              <a:t> to use an object of class </a:t>
            </a:r>
            <a:r>
              <a:rPr lang="en-US" sz="1800" b="0" dirty="0" err="1">
                <a:latin typeface="Courier New" pitchFamily="49" charset="0"/>
                <a:cs typeface="Courier New" pitchFamily="49" charset="0"/>
              </a:rPr>
              <a:t>Cstub</a:t>
            </a:r>
            <a:r>
              <a:rPr lang="en-US" sz="1800" b="0" dirty="0"/>
              <a:t> instead of the original class </a:t>
            </a:r>
            <a:r>
              <a:rPr lang="en-US" sz="1800" b="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800" b="0" dirty="0"/>
              <a:t>.</a:t>
            </a:r>
          </a:p>
          <a:p>
            <a:endParaRPr lang="en-US" sz="1800" b="0" dirty="0"/>
          </a:p>
          <a:p>
            <a:r>
              <a:rPr lang="en-US" sz="1800" b="0" dirty="0" err="1">
                <a:latin typeface="Courier New" pitchFamily="49" charset="0"/>
                <a:cs typeface="Courier New" pitchFamily="49" charset="0"/>
              </a:rPr>
              <a:t>stubForC</a:t>
            </a:r>
            <a:r>
              <a:rPr lang="en-US" sz="1800" b="0" dirty="0">
                <a:latin typeface="Courier New" pitchFamily="49" charset="0"/>
                <a:cs typeface="Courier New" pitchFamily="49" charset="0"/>
              </a:rPr>
              <a:t> = new </a:t>
            </a:r>
            <a:r>
              <a:rPr lang="en-US" sz="1800" b="0" dirty="0" err="1">
                <a:latin typeface="Courier New" pitchFamily="49" charset="0"/>
                <a:cs typeface="Courier New" pitchFamily="49" charset="0"/>
              </a:rPr>
              <a:t>Cstub</a:t>
            </a:r>
            <a:r>
              <a:rPr lang="en-US" sz="1800" b="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sz="1800" b="0" dirty="0" err="1">
                <a:latin typeface="Courier New" pitchFamily="49" charset="0"/>
                <a:cs typeface="Courier New" pitchFamily="49" charset="0"/>
              </a:rPr>
              <a:t>b1</a:t>
            </a:r>
            <a:r>
              <a:rPr lang="en-US" sz="1800" b="0" dirty="0">
                <a:latin typeface="Courier New" pitchFamily="49" charset="0"/>
                <a:cs typeface="Courier New" pitchFamily="49" charset="0"/>
              </a:rPr>
              <a:t> = new B(</a:t>
            </a:r>
            <a:r>
              <a:rPr lang="en-US" sz="1800" b="0" dirty="0" err="1">
                <a:latin typeface="Courier New" pitchFamily="49" charset="0"/>
                <a:cs typeface="Courier New" pitchFamily="49" charset="0"/>
              </a:rPr>
              <a:t>stubForC</a:t>
            </a:r>
            <a:r>
              <a:rPr lang="en-US" sz="1800" b="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800" b="0" dirty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r>
              <a:rPr lang="en-US" sz="1800" b="0" dirty="0">
                <a:latin typeface="Courier New" pitchFamily="49" charset="0"/>
                <a:cs typeface="Courier New" pitchFamily="49" charset="0"/>
              </a:rPr>
              <a:t>a(</a:t>
            </a:r>
            <a:r>
              <a:rPr lang="en-US" sz="1800" b="0" dirty="0" err="1">
                <a:latin typeface="Courier New" pitchFamily="49" charset="0"/>
                <a:cs typeface="Courier New" pitchFamily="49" charset="0"/>
              </a:rPr>
              <a:t>b1</a:t>
            </a:r>
            <a:r>
              <a:rPr lang="en-US" sz="1800" b="0" dirty="0">
                <a:latin typeface="Courier New" pitchFamily="49" charset="0"/>
                <a:cs typeface="Courier New" pitchFamily="49" charset="0"/>
              </a:rPr>
              <a:t>);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808413" y="3962400"/>
            <a:ext cx="914400" cy="6096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656013" y="5181600"/>
            <a:ext cx="1219200" cy="6096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US" dirty="0" err="1">
                <a:solidFill>
                  <a:schemeClr val="tx1"/>
                </a:solidFill>
              </a:rPr>
              <a:t>Cstub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Isosceles Triangle 8"/>
          <p:cNvSpPr/>
          <p:nvPr/>
        </p:nvSpPr>
        <p:spPr bwMode="auto">
          <a:xfrm>
            <a:off x="4151313" y="4572000"/>
            <a:ext cx="228600" cy="304800"/>
          </a:xfrm>
          <a:prstGeom prst="triangl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8" name="Straight Connector 17"/>
          <p:cNvCxnSpPr>
            <a:cxnSpLocks noChangeShapeType="1"/>
            <a:endCxn id="8" idx="0"/>
          </p:cNvCxnSpPr>
          <p:nvPr/>
        </p:nvCxnSpPr>
        <p:spPr bwMode="auto">
          <a:xfrm>
            <a:off x="4265613" y="4876800"/>
            <a:ext cx="0" cy="30480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Rectangular Callout 18"/>
          <p:cNvSpPr>
            <a:spLocks noChangeArrowheads="1"/>
          </p:cNvSpPr>
          <p:nvPr/>
        </p:nvSpPr>
        <p:spPr bwMode="auto">
          <a:xfrm>
            <a:off x="5103813" y="3733800"/>
            <a:ext cx="1143000" cy="990600"/>
          </a:xfrm>
          <a:prstGeom prst="wedgeRectCallout">
            <a:avLst>
              <a:gd name="adj1" fmla="val -81001"/>
              <a:gd name="adj2" fmla="val 97309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/>
            <a:r>
              <a:rPr lang="en-US" sz="1600" b="0" dirty="0"/>
              <a:t>Create this subclass</a:t>
            </a:r>
          </a:p>
          <a:p>
            <a:pPr algn="ctr"/>
            <a:r>
              <a:rPr lang="en-US" sz="1600" b="0" dirty="0"/>
              <a:t>for testing</a:t>
            </a:r>
          </a:p>
          <a:p>
            <a:pPr algn="ctr"/>
            <a:r>
              <a:rPr lang="en-US" sz="1600" b="0" dirty="0"/>
              <a:t>purpose</a:t>
            </a:r>
          </a:p>
        </p:txBody>
      </p:sp>
      <p:sp>
        <p:nvSpPr>
          <p:cNvPr id="20" name="Rectangular Callout 19"/>
          <p:cNvSpPr>
            <a:spLocks noChangeArrowheads="1"/>
          </p:cNvSpPr>
          <p:nvPr/>
        </p:nvSpPr>
        <p:spPr bwMode="auto">
          <a:xfrm>
            <a:off x="7008813" y="5715000"/>
            <a:ext cx="2133600" cy="838200"/>
          </a:xfrm>
          <a:prstGeom prst="wedgeRectCallout">
            <a:avLst>
              <a:gd name="adj1" fmla="val 2196"/>
              <a:gd name="adj2" fmla="val -115407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1600" b="0"/>
              <a:t>To use this style of testing, your class </a:t>
            </a:r>
            <a:r>
              <a:rPr lang="en-US" sz="1600" b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sz="1600" b="0"/>
              <a:t> needs a careful design. 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76200" y="3200400"/>
            <a:ext cx="9752013" cy="3429000"/>
          </a:xfrm>
          <a:prstGeom prst="rect">
            <a:avLst/>
          </a:prstGeom>
          <a:noFill/>
          <a:ln>
            <a:headEnd type="none" w="sm" len="sm"/>
            <a:tailEnd type="none" w="sm" len="sm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323012" y="3201988"/>
            <a:ext cx="0" cy="3427412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34505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Software Testable</a:t>
            </a: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385050" y="6172200"/>
            <a:ext cx="2062162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6CA0615-9DFB-4D90-8513-E66527339E6A}" type="slidenum">
              <a:rPr lang="en-US" sz="1400" b="0" smtClean="0"/>
              <a:pPr/>
              <a:t>14</a:t>
            </a:fld>
            <a:endParaRPr lang="en-US" sz="1400" b="0" dirty="0"/>
          </a:p>
        </p:txBody>
      </p:sp>
      <p:sp>
        <p:nvSpPr>
          <p:cNvPr id="5" name="TextBox 4"/>
          <p:cNvSpPr txBox="1"/>
          <p:nvPr/>
        </p:nvSpPr>
        <p:spPr>
          <a:xfrm>
            <a:off x="227012" y="1752600"/>
            <a:ext cx="4648200" cy="42780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b="0" dirty="0">
                <a:latin typeface="Courier New" pitchFamily="49" charset="0"/>
                <a:cs typeface="Courier New" pitchFamily="49" charset="0"/>
              </a:rPr>
              <a:t>Class A { ...</a:t>
            </a:r>
          </a:p>
          <a:p>
            <a:pPr>
              <a:defRPr/>
            </a:pPr>
            <a:r>
              <a:rPr lang="en-US" sz="1600" b="0" dirty="0">
                <a:latin typeface="Courier New" pitchFamily="49" charset="0"/>
                <a:cs typeface="Courier New" pitchFamily="49" charset="0"/>
              </a:rPr>
              <a:t>void a(</a:t>
            </a:r>
            <a:r>
              <a:rPr lang="en-US" sz="1600" b="0" dirty="0" err="1">
                <a:latin typeface="Courier New" pitchFamily="49" charset="0"/>
                <a:cs typeface="Courier New" pitchFamily="49" charset="0"/>
              </a:rPr>
              <a:t>ClassB</a:t>
            </a:r>
            <a:r>
              <a:rPr lang="en-US" sz="1600" b="0" dirty="0">
                <a:latin typeface="Courier New" pitchFamily="49" charset="0"/>
                <a:cs typeface="Courier New" pitchFamily="49" charset="0"/>
              </a:rPr>
              <a:t> b){</a:t>
            </a:r>
          </a:p>
          <a:p>
            <a:pPr>
              <a:defRPr/>
            </a:pPr>
            <a:r>
              <a:rPr lang="en-US" sz="1600" b="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pPr>
              <a:defRPr/>
            </a:pPr>
            <a:r>
              <a:rPr lang="en-US" sz="1600" b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0" dirty="0" err="1">
                <a:latin typeface="Courier New" pitchFamily="49" charset="0"/>
                <a:cs typeface="Courier New" pitchFamily="49" charset="0"/>
              </a:rPr>
              <a:t>b.b2</a:t>
            </a:r>
            <a:r>
              <a:rPr lang="en-US" sz="1600" b="0" dirty="0">
                <a:latin typeface="Courier New" pitchFamily="49" charset="0"/>
                <a:cs typeface="Courier New" pitchFamily="49" charset="0"/>
              </a:rPr>
              <a:t>( );</a:t>
            </a:r>
          </a:p>
          <a:p>
            <a:pPr>
              <a:defRPr/>
            </a:pPr>
            <a:r>
              <a:rPr lang="en-US" sz="1600" b="0" dirty="0">
                <a:latin typeface="Courier New" pitchFamily="49" charset="0"/>
                <a:cs typeface="Courier New" pitchFamily="49" charset="0"/>
              </a:rPr>
              <a:t>}}</a:t>
            </a:r>
          </a:p>
          <a:p>
            <a:pPr>
              <a:defRPr/>
            </a:pPr>
            <a:r>
              <a:rPr lang="en-US" sz="1600" b="0" dirty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pPr>
              <a:defRPr/>
            </a:pPr>
            <a:endParaRPr lang="en-US" sz="1600" b="0" dirty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sz="1600" b="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b="0" dirty="0" err="1">
                <a:latin typeface="Courier New" pitchFamily="49" charset="0"/>
                <a:cs typeface="Courier New" pitchFamily="49" charset="0"/>
              </a:rPr>
              <a:t>ClassB</a:t>
            </a:r>
            <a:r>
              <a:rPr lang="en-US" sz="1600" b="0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pPr>
              <a:defRPr/>
            </a:pPr>
            <a:r>
              <a:rPr lang="en-US" sz="1600" b="0" dirty="0">
                <a:latin typeface="Courier New" pitchFamily="49" charset="0"/>
                <a:cs typeface="Courier New" pitchFamily="49" charset="0"/>
              </a:rPr>
              <a:t>  private </a:t>
            </a:r>
            <a:r>
              <a:rPr lang="en-US" sz="1600" b="0" dirty="0" err="1">
                <a:latin typeface="Courier New" pitchFamily="49" charset="0"/>
                <a:cs typeface="Courier New" pitchFamily="49" charset="0"/>
              </a:rPr>
              <a:t>ClassC</a:t>
            </a:r>
            <a:r>
              <a:rPr lang="en-US" sz="1600" b="0" dirty="0">
                <a:latin typeface="Courier New" pitchFamily="49" charset="0"/>
                <a:cs typeface="Courier New" pitchFamily="49" charset="0"/>
              </a:rPr>
              <a:t> c;</a:t>
            </a:r>
          </a:p>
          <a:p>
            <a:pPr>
              <a:defRPr/>
            </a:pPr>
            <a:r>
              <a:rPr lang="en-US" sz="1600" b="0" dirty="0">
                <a:latin typeface="Courier New" pitchFamily="49" charset="0"/>
                <a:cs typeface="Courier New" pitchFamily="49" charset="0"/>
              </a:rPr>
              <a:t>  public void </a:t>
            </a:r>
            <a:r>
              <a:rPr lang="en-US" sz="1600" b="0" dirty="0" err="1">
                <a:latin typeface="Courier New" pitchFamily="49" charset="0"/>
                <a:cs typeface="Courier New" pitchFamily="49" charset="0"/>
              </a:rPr>
              <a:t>b2</a:t>
            </a:r>
            <a:r>
              <a:rPr lang="en-US" sz="1600" b="0" dirty="0">
                <a:latin typeface="Courier New" pitchFamily="49" charset="0"/>
                <a:cs typeface="Courier New" pitchFamily="49" charset="0"/>
              </a:rPr>
              <a:t>( ){</a:t>
            </a:r>
          </a:p>
          <a:p>
            <a:pPr>
              <a:defRPr/>
            </a:pPr>
            <a:r>
              <a:rPr lang="en-US" sz="1600" b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0" dirty="0" err="1">
                <a:latin typeface="Courier New" pitchFamily="49" charset="0"/>
                <a:cs typeface="Courier New" pitchFamily="49" charset="0"/>
              </a:rPr>
              <a:t>c.c1</a:t>
            </a:r>
            <a:r>
              <a:rPr lang="en-US" sz="1600" b="0" dirty="0">
                <a:latin typeface="Courier New" pitchFamily="49" charset="0"/>
                <a:cs typeface="Courier New" pitchFamily="49" charset="0"/>
              </a:rPr>
              <a:t>();   </a:t>
            </a:r>
            <a:r>
              <a:rPr lang="en-US" sz="1600" b="0" dirty="0" err="1">
                <a:latin typeface="Courier New" pitchFamily="49" charset="0"/>
                <a:cs typeface="Courier New" pitchFamily="49" charset="0"/>
              </a:rPr>
              <a:t>c.c2</a:t>
            </a:r>
            <a:r>
              <a:rPr lang="en-US" sz="1600" b="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defRPr/>
            </a:pPr>
            <a:r>
              <a:rPr lang="en-US" sz="1600" b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0" dirty="0" err="1">
                <a:latin typeface="Courier New" pitchFamily="49" charset="0"/>
                <a:cs typeface="Courier New" pitchFamily="49" charset="0"/>
              </a:rPr>
              <a:t>c.c3</a:t>
            </a:r>
            <a:r>
              <a:rPr lang="en-US" sz="1600" b="0" dirty="0">
                <a:latin typeface="Courier New" pitchFamily="49" charset="0"/>
                <a:cs typeface="Courier New" pitchFamily="49" charset="0"/>
              </a:rPr>
              <a:t>();   </a:t>
            </a:r>
            <a:r>
              <a:rPr lang="en-US" sz="1600" b="0" dirty="0" err="1">
                <a:latin typeface="Courier New" pitchFamily="49" charset="0"/>
                <a:cs typeface="Courier New" pitchFamily="49" charset="0"/>
              </a:rPr>
              <a:t>c.c4</a:t>
            </a:r>
            <a:r>
              <a:rPr lang="en-US" sz="1600" b="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defRPr/>
            </a:pPr>
            <a:r>
              <a:rPr lang="en-US" sz="1600" b="0" dirty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defRPr/>
            </a:pPr>
            <a:r>
              <a:rPr lang="en-US" sz="1600" b="0" dirty="0">
                <a:latin typeface="Courier New" pitchFamily="49" charset="0"/>
                <a:cs typeface="Courier New" pitchFamily="49" charset="0"/>
              </a:rPr>
              <a:t>  public void </a:t>
            </a:r>
            <a:r>
              <a:rPr lang="en-US" sz="1600" b="0" dirty="0" err="1">
                <a:latin typeface="Courier New" pitchFamily="49" charset="0"/>
                <a:cs typeface="Courier New" pitchFamily="49" charset="0"/>
              </a:rPr>
              <a:t>ClassB</a:t>
            </a:r>
            <a:r>
              <a:rPr lang="en-US" sz="1600" b="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0" dirty="0" err="1">
                <a:latin typeface="Courier New" pitchFamily="49" charset="0"/>
                <a:cs typeface="Courier New" pitchFamily="49" charset="0"/>
              </a:rPr>
              <a:t>ClassC</a:t>
            </a:r>
            <a:r>
              <a:rPr lang="en-US" sz="1600" b="0" dirty="0">
                <a:latin typeface="Courier New" pitchFamily="49" charset="0"/>
                <a:cs typeface="Courier New" pitchFamily="49" charset="0"/>
              </a:rPr>
              <a:t> seed){</a:t>
            </a:r>
          </a:p>
          <a:p>
            <a:pPr>
              <a:defRPr/>
            </a:pPr>
            <a:r>
              <a:rPr lang="en-US" sz="1600" b="0" dirty="0">
                <a:latin typeface="Courier New" pitchFamily="49" charset="0"/>
                <a:cs typeface="Courier New" pitchFamily="49" charset="0"/>
              </a:rPr>
              <a:t>   c = seed;</a:t>
            </a:r>
          </a:p>
          <a:p>
            <a:pPr>
              <a:defRPr/>
            </a:pPr>
            <a:r>
              <a:rPr lang="en-US" sz="1600" b="0" dirty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defRPr/>
            </a:pPr>
            <a:r>
              <a:rPr lang="en-US" sz="1600" b="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0424" y="1752600"/>
            <a:ext cx="4852988" cy="42780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b="0" dirty="0">
                <a:latin typeface="Courier New" pitchFamily="49" charset="0"/>
                <a:cs typeface="Courier New" pitchFamily="49" charset="0"/>
              </a:rPr>
              <a:t>Class A { ...</a:t>
            </a:r>
          </a:p>
          <a:p>
            <a:pPr>
              <a:defRPr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0" dirty="0">
                <a:latin typeface="Courier New" pitchFamily="49" charset="0"/>
                <a:cs typeface="Courier New" pitchFamily="49" charset="0"/>
              </a:rPr>
              <a:t>void a(){ </a:t>
            </a:r>
          </a:p>
          <a:p>
            <a:pPr>
              <a:defRPr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ClassC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0" dirty="0">
                <a:latin typeface="Courier New" pitchFamily="49" charset="0"/>
                <a:cs typeface="Courier New" pitchFamily="49" charset="0"/>
              </a:rPr>
              <a:t>seed = new </a:t>
            </a:r>
            <a:r>
              <a:rPr lang="en-US" sz="1600" b="0" dirty="0" err="1">
                <a:latin typeface="Courier New" pitchFamily="49" charset="0"/>
                <a:cs typeface="Courier New" pitchFamily="49" charset="0"/>
              </a:rPr>
              <a:t>ClassC</a:t>
            </a:r>
            <a:r>
              <a:rPr lang="en-US" sz="1600" b="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defRPr/>
            </a:pPr>
            <a:r>
              <a:rPr lang="en-US" sz="1600" b="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0" dirty="0" err="1">
                <a:latin typeface="Courier New" pitchFamily="49" charset="0"/>
                <a:cs typeface="Courier New" pitchFamily="49" charset="0"/>
              </a:rPr>
              <a:t>ClassB</a:t>
            </a:r>
            <a:r>
              <a:rPr lang="en-US" sz="1600" b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b = new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ClassB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(seed);</a:t>
            </a:r>
          </a:p>
          <a:p>
            <a:pPr>
              <a:defRPr/>
            </a:pPr>
            <a:r>
              <a:rPr lang="en-US" sz="1600" b="0" dirty="0">
                <a:latin typeface="Courier New" pitchFamily="49" charset="0"/>
                <a:cs typeface="Courier New" pitchFamily="49" charset="0"/>
              </a:rPr>
              <a:t>  b.b2( );</a:t>
            </a:r>
          </a:p>
          <a:p>
            <a:pPr>
              <a:defRPr/>
            </a:pPr>
            <a:r>
              <a:rPr lang="en-US" sz="1600" b="0" dirty="0">
                <a:latin typeface="Courier New" pitchFamily="49" charset="0"/>
                <a:cs typeface="Courier New" pitchFamily="49" charset="0"/>
              </a:rPr>
              <a:t>}}</a:t>
            </a:r>
          </a:p>
          <a:p>
            <a:pPr>
              <a:defRPr/>
            </a:pPr>
            <a:r>
              <a:rPr lang="en-US" sz="1600" b="0" dirty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pPr>
              <a:defRPr/>
            </a:pPr>
            <a:r>
              <a:rPr lang="en-US" sz="1600" b="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b="0" dirty="0" err="1">
                <a:latin typeface="Courier New" pitchFamily="49" charset="0"/>
                <a:cs typeface="Courier New" pitchFamily="49" charset="0"/>
              </a:rPr>
              <a:t>ClassB</a:t>
            </a:r>
            <a:r>
              <a:rPr lang="en-US" sz="1600" b="0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pPr>
              <a:defRPr/>
            </a:pPr>
            <a:r>
              <a:rPr lang="en-US" sz="1600" b="0" dirty="0">
                <a:latin typeface="Courier New" pitchFamily="49" charset="0"/>
                <a:cs typeface="Courier New" pitchFamily="49" charset="0"/>
              </a:rPr>
              <a:t>  private </a:t>
            </a:r>
            <a:r>
              <a:rPr lang="en-US" sz="1600" b="0" dirty="0" err="1">
                <a:latin typeface="Courier New" pitchFamily="49" charset="0"/>
                <a:cs typeface="Courier New" pitchFamily="49" charset="0"/>
              </a:rPr>
              <a:t>ClassC</a:t>
            </a:r>
            <a:r>
              <a:rPr lang="en-US" sz="1600" b="0" dirty="0">
                <a:latin typeface="Courier New" pitchFamily="49" charset="0"/>
                <a:cs typeface="Courier New" pitchFamily="49" charset="0"/>
              </a:rPr>
              <a:t> c;</a:t>
            </a:r>
          </a:p>
          <a:p>
            <a:pPr>
              <a:defRPr/>
            </a:pPr>
            <a:r>
              <a:rPr lang="en-US" sz="1600" b="0" dirty="0">
                <a:latin typeface="Courier New" pitchFamily="49" charset="0"/>
                <a:cs typeface="Courier New" pitchFamily="49" charset="0"/>
              </a:rPr>
              <a:t>  public void </a:t>
            </a:r>
            <a:r>
              <a:rPr lang="en-US" sz="1600" b="0" dirty="0" err="1">
                <a:latin typeface="Courier New" pitchFamily="49" charset="0"/>
                <a:cs typeface="Courier New" pitchFamily="49" charset="0"/>
              </a:rPr>
              <a:t>b2</a:t>
            </a:r>
            <a:r>
              <a:rPr lang="en-US" sz="1600" b="0" dirty="0">
                <a:latin typeface="Courier New" pitchFamily="49" charset="0"/>
                <a:cs typeface="Courier New" pitchFamily="49" charset="0"/>
              </a:rPr>
              <a:t>( ){</a:t>
            </a:r>
          </a:p>
          <a:p>
            <a:pPr>
              <a:defRPr/>
            </a:pPr>
            <a:r>
              <a:rPr lang="en-US" sz="1600" b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0" dirty="0" err="1">
                <a:latin typeface="Courier New" pitchFamily="49" charset="0"/>
                <a:cs typeface="Courier New" pitchFamily="49" charset="0"/>
              </a:rPr>
              <a:t>c.c1</a:t>
            </a:r>
            <a:r>
              <a:rPr lang="en-US" sz="1600" b="0" dirty="0">
                <a:latin typeface="Courier New" pitchFamily="49" charset="0"/>
                <a:cs typeface="Courier New" pitchFamily="49" charset="0"/>
              </a:rPr>
              <a:t>();   </a:t>
            </a:r>
            <a:r>
              <a:rPr lang="en-US" sz="1600" b="0" dirty="0" err="1">
                <a:latin typeface="Courier New" pitchFamily="49" charset="0"/>
                <a:cs typeface="Courier New" pitchFamily="49" charset="0"/>
              </a:rPr>
              <a:t>c.c2</a:t>
            </a:r>
            <a:r>
              <a:rPr lang="en-US" sz="1600" b="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defRPr/>
            </a:pPr>
            <a:r>
              <a:rPr lang="en-US" sz="1600" b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0" dirty="0" err="1">
                <a:latin typeface="Courier New" pitchFamily="49" charset="0"/>
                <a:cs typeface="Courier New" pitchFamily="49" charset="0"/>
              </a:rPr>
              <a:t>c.c3</a:t>
            </a:r>
            <a:r>
              <a:rPr lang="en-US" sz="1600" b="0" dirty="0">
                <a:latin typeface="Courier New" pitchFamily="49" charset="0"/>
                <a:cs typeface="Courier New" pitchFamily="49" charset="0"/>
              </a:rPr>
              <a:t>();   </a:t>
            </a:r>
            <a:r>
              <a:rPr lang="en-US" sz="1600" b="0" dirty="0" err="1">
                <a:latin typeface="Courier New" pitchFamily="49" charset="0"/>
                <a:cs typeface="Courier New" pitchFamily="49" charset="0"/>
              </a:rPr>
              <a:t>c.c4</a:t>
            </a:r>
            <a:r>
              <a:rPr lang="en-US" sz="1600" b="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defRPr/>
            </a:pPr>
            <a:r>
              <a:rPr lang="en-US" sz="1600" b="0" dirty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defRPr/>
            </a:pPr>
            <a:r>
              <a:rPr lang="en-US" sz="1600" b="0" dirty="0">
                <a:latin typeface="Courier New" pitchFamily="49" charset="0"/>
                <a:cs typeface="Courier New" pitchFamily="49" charset="0"/>
              </a:rPr>
              <a:t>  public </a:t>
            </a:r>
            <a:r>
              <a:rPr lang="en-US" sz="1600" b="0" dirty="0" err="1">
                <a:latin typeface="Courier New" pitchFamily="49" charset="0"/>
                <a:cs typeface="Courier New" pitchFamily="49" charset="0"/>
              </a:rPr>
              <a:t>ClassB</a:t>
            </a:r>
            <a:r>
              <a:rPr lang="en-US" sz="1600" b="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0" dirty="0" err="1">
                <a:latin typeface="Courier New" pitchFamily="49" charset="0"/>
                <a:cs typeface="Courier New" pitchFamily="49" charset="0"/>
              </a:rPr>
              <a:t>ClassC</a:t>
            </a:r>
            <a:r>
              <a:rPr lang="en-US" sz="1600" b="0" dirty="0">
                <a:latin typeface="Courier New" pitchFamily="49" charset="0"/>
                <a:cs typeface="Courier New" pitchFamily="49" charset="0"/>
              </a:rPr>
              <a:t> seed){</a:t>
            </a:r>
          </a:p>
          <a:p>
            <a:pPr>
              <a:defRPr/>
            </a:pPr>
            <a:r>
              <a:rPr lang="en-US" sz="1600" b="0" dirty="0">
                <a:latin typeface="Courier New" pitchFamily="49" charset="0"/>
                <a:cs typeface="Courier New" pitchFamily="49" charset="0"/>
              </a:rPr>
              <a:t>   c = seed;</a:t>
            </a:r>
          </a:p>
          <a:p>
            <a:pPr>
              <a:defRPr/>
            </a:pPr>
            <a:r>
              <a:rPr lang="en-US" sz="1600" b="0" dirty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defRPr/>
            </a:pPr>
            <a:r>
              <a:rPr lang="en-US" sz="1600" b="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Rectangular Callout 6"/>
          <p:cNvSpPr/>
          <p:nvPr/>
        </p:nvSpPr>
        <p:spPr bwMode="auto">
          <a:xfrm>
            <a:off x="2970212" y="1905000"/>
            <a:ext cx="1600200" cy="2362200"/>
          </a:xfrm>
          <a:prstGeom prst="wedgeRectCallout">
            <a:avLst>
              <a:gd name="adj1" fmla="val -90695"/>
              <a:gd name="adj2" fmla="val -35592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1600" b="0" dirty="0">
                <a:solidFill>
                  <a:schemeClr val="tx1"/>
                </a:solidFill>
              </a:rPr>
              <a:t>Test script can set the state of </a:t>
            </a:r>
            <a:r>
              <a:rPr lang="en-US" sz="1600" b="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</a:t>
            </a:r>
            <a:r>
              <a:rPr lang="en-US" sz="1600" b="0" dirty="0">
                <a:solidFill>
                  <a:schemeClr val="tx1"/>
                </a:solidFill>
              </a:rPr>
              <a:t>.  Hence, </a:t>
            </a:r>
            <a:r>
              <a:rPr lang="en-US" sz="1600" b="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b="0" dirty="0">
                <a:solidFill>
                  <a:schemeClr val="tx1"/>
                </a:solidFill>
              </a:rPr>
              <a:t> can be remained untested before testing </a:t>
            </a:r>
            <a:r>
              <a:rPr lang="en-US" sz="1600" b="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0" dirty="0">
                <a:solidFill>
                  <a:schemeClr val="tx1"/>
                </a:solidFill>
              </a:rPr>
              <a:t> and </a:t>
            </a:r>
            <a:r>
              <a:rPr lang="en-US" sz="1600" b="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</a:t>
            </a:r>
            <a:r>
              <a:rPr lang="en-US" sz="1600" b="0" dirty="0">
                <a:solidFill>
                  <a:schemeClr val="tx1"/>
                </a:solidFill>
              </a:rPr>
              <a:t>. So, </a:t>
            </a:r>
            <a:r>
              <a:rPr lang="en-US" sz="1600" dirty="0">
                <a:solidFill>
                  <a:schemeClr val="tx1"/>
                </a:solidFill>
              </a:rPr>
              <a:t>top-down testing is feasible.</a:t>
            </a:r>
          </a:p>
        </p:txBody>
      </p:sp>
      <p:sp>
        <p:nvSpPr>
          <p:cNvPr id="8" name="Rectangular Callout 7"/>
          <p:cNvSpPr/>
          <p:nvPr/>
        </p:nvSpPr>
        <p:spPr bwMode="auto">
          <a:xfrm>
            <a:off x="8609011" y="1905000"/>
            <a:ext cx="1295401" cy="2819400"/>
          </a:xfrm>
          <a:prstGeom prst="wedgeRectCallout">
            <a:avLst>
              <a:gd name="adj1" fmla="val -67390"/>
              <a:gd name="adj2" fmla="val -26458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1600" b="0" dirty="0">
                <a:solidFill>
                  <a:schemeClr val="tx1"/>
                </a:solidFill>
              </a:rPr>
              <a:t>Class </a:t>
            </a:r>
            <a:r>
              <a:rPr lang="en-US" sz="1600" b="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0" dirty="0">
                <a:solidFill>
                  <a:schemeClr val="tx1"/>
                </a:solidFill>
              </a:rPr>
              <a:t> controls the state of </a:t>
            </a:r>
            <a:r>
              <a:rPr lang="en-US" sz="1600" b="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</a:t>
            </a:r>
            <a:r>
              <a:rPr lang="en-US" sz="1600" b="0" dirty="0">
                <a:solidFill>
                  <a:schemeClr val="tx1"/>
                </a:solidFill>
              </a:rPr>
              <a:t>. Class </a:t>
            </a:r>
            <a:r>
              <a:rPr lang="en-US" sz="1600" b="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b="0" dirty="0">
                <a:solidFill>
                  <a:schemeClr val="tx1"/>
                </a:solidFill>
              </a:rPr>
              <a:t> must be tested before testing </a:t>
            </a:r>
            <a:r>
              <a:rPr lang="en-US" sz="1600" b="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0" dirty="0">
                <a:solidFill>
                  <a:schemeClr val="tx1"/>
                </a:solidFill>
              </a:rPr>
              <a:t> and </a:t>
            </a:r>
            <a:r>
              <a:rPr lang="en-US" sz="1600" b="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</a:t>
            </a:r>
            <a:r>
              <a:rPr lang="en-US" sz="1600" b="0" dirty="0">
                <a:solidFill>
                  <a:schemeClr val="tx1"/>
                </a:solidFill>
              </a:rPr>
              <a:t>. So, only </a:t>
            </a:r>
            <a:r>
              <a:rPr lang="en-US" sz="1600" dirty="0">
                <a:solidFill>
                  <a:schemeClr val="tx1"/>
                </a:solidFill>
              </a:rPr>
              <a:t>bottom-up testing is feasible.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27012" y="5943600"/>
            <a:ext cx="8610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2400" b="0" dirty="0">
                <a:solidFill>
                  <a:schemeClr val="tx1"/>
                </a:solidFill>
              </a:rPr>
              <a:t>For some classes, we do top-down testing</a:t>
            </a:r>
            <a:r>
              <a:rPr lang="en-US" sz="2400" b="0" dirty="0"/>
              <a:t>; for the other classes, we do bottom-up testing.  </a:t>
            </a:r>
            <a:r>
              <a:rPr lang="en-US" sz="2400" dirty="0"/>
              <a:t>We need a </a:t>
            </a:r>
            <a:r>
              <a:rPr lang="en-US" sz="2400" i="1" dirty="0"/>
              <a:t>sandwich</a:t>
            </a:r>
            <a:r>
              <a:rPr lang="en-US" sz="2400" dirty="0"/>
              <a:t> approach</a:t>
            </a:r>
            <a:r>
              <a:rPr lang="en-US" sz="2400" b="0" dirty="0"/>
              <a:t>.</a:t>
            </a: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761413" y="76200"/>
            <a:ext cx="914400" cy="3048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8761413" y="1295400"/>
            <a:ext cx="1066800" cy="3048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US" sz="2000" dirty="0" err="1">
                <a:solidFill>
                  <a:schemeClr val="tx1"/>
                </a:solidFill>
              </a:rPr>
              <a:t>Cstub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" name="Isosceles Triangle 11"/>
          <p:cNvSpPr/>
          <p:nvPr/>
        </p:nvSpPr>
        <p:spPr bwMode="auto">
          <a:xfrm>
            <a:off x="9104313" y="381000"/>
            <a:ext cx="228600" cy="152400"/>
          </a:xfrm>
          <a:prstGeom prst="triangl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en-US" sz="2000">
              <a:solidFill>
                <a:schemeClr val="tx1"/>
              </a:solidFill>
            </a:endParaRPr>
          </a:p>
        </p:txBody>
      </p:sp>
      <p:cxnSp>
        <p:nvCxnSpPr>
          <p:cNvPr id="23564" name="Straight Connector 12"/>
          <p:cNvCxnSpPr>
            <a:cxnSpLocks noChangeShapeType="1"/>
          </p:cNvCxnSpPr>
          <p:nvPr/>
        </p:nvCxnSpPr>
        <p:spPr bwMode="auto">
          <a:xfrm>
            <a:off x="9218613" y="533400"/>
            <a:ext cx="0" cy="76200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extBox 1"/>
          <p:cNvSpPr txBox="1"/>
          <p:nvPr/>
        </p:nvSpPr>
        <p:spPr>
          <a:xfrm>
            <a:off x="608011" y="5391090"/>
            <a:ext cx="3996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Can be tested in a standalone manner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42011" y="5420380"/>
            <a:ext cx="1904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less testable</a:t>
            </a:r>
          </a:p>
        </p:txBody>
      </p:sp>
    </p:spTree>
    <p:extLst>
      <p:ext uri="{BB962C8B-B14F-4D97-AF65-F5344CB8AC3E}">
        <p14:creationId xmlns:p14="http://schemas.microsoft.com/office/powerpoint/2010/main" val="23431484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Characteristics of Effective Testing in Uncertain User Needs [3]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750" y="1676400"/>
            <a:ext cx="9263062" cy="4953000"/>
          </a:xfrm>
        </p:spPr>
        <p:txBody>
          <a:bodyPr/>
          <a:lstStyle/>
          <a:p>
            <a:r>
              <a:rPr lang="en-US" sz="2400" dirty="0"/>
              <a:t>In Agile development, </a:t>
            </a:r>
            <a:r>
              <a:rPr lang="en-US" sz="2400" b="1" dirty="0"/>
              <a:t>requirements are often not defined in detail, and without strict processes to elicit them</a:t>
            </a:r>
            <a:r>
              <a:rPr lang="en-US" sz="2400" dirty="0"/>
              <a:t>, developers need an understanding of the business and experience in the domain model.</a:t>
            </a:r>
          </a:p>
          <a:p>
            <a:pPr lvl="1"/>
            <a:r>
              <a:rPr lang="en-US" sz="2000" b="1" dirty="0"/>
              <a:t>Requirement testing </a:t>
            </a:r>
            <a:r>
              <a:rPr lang="en-US" sz="2000" dirty="0"/>
              <a:t>(via system testing): demonstrate the (vague and incomplete) requirement rather than finding bugs in the design and implementation.</a:t>
            </a:r>
          </a:p>
          <a:p>
            <a:pPr lvl="1"/>
            <a:r>
              <a:rPr lang="en-US" sz="2000" b="1" dirty="0"/>
              <a:t>Test coverage</a:t>
            </a:r>
            <a:r>
              <a:rPr lang="en-US" sz="2000" dirty="0"/>
              <a:t>: knowing all possible usage scenarios is infeasible. Paying</a:t>
            </a:r>
            <a:r>
              <a:rPr lang="en-US" sz="2000" i="1" dirty="0"/>
              <a:t> </a:t>
            </a:r>
            <a:r>
              <a:rPr lang="en-US" sz="2000" b="1" i="1" dirty="0">
                <a:solidFill>
                  <a:srgbClr val="C00000"/>
                </a:solidFill>
              </a:rPr>
              <a:t>more attention to test features with larger user bases in the next release</a:t>
            </a:r>
            <a:r>
              <a:rPr lang="en-US" sz="2000" i="1" dirty="0">
                <a:solidFill>
                  <a:srgbClr val="C00000"/>
                </a:solidFill>
              </a:rPr>
              <a:t> </a:t>
            </a:r>
            <a:r>
              <a:rPr lang="en-US" sz="2000" i="1" dirty="0"/>
              <a:t>of the program</a:t>
            </a:r>
            <a:r>
              <a:rPr lang="en-US" sz="2000" dirty="0"/>
              <a:t>. Judge by developers on whether the feature has been </a:t>
            </a:r>
            <a:r>
              <a:rPr lang="en-US" sz="2000" i="1" dirty="0"/>
              <a:t>sufficiently tested for the users to make effective use of the feature</a:t>
            </a:r>
            <a:r>
              <a:rPr lang="en-US" sz="2000" dirty="0"/>
              <a:t>. </a:t>
            </a:r>
          </a:p>
          <a:p>
            <a:pPr lvl="1"/>
            <a:r>
              <a:rPr lang="en-US" sz="2000" b="1" dirty="0"/>
              <a:t>Test automation</a:t>
            </a:r>
            <a:r>
              <a:rPr lang="en-US" sz="2000" dirty="0"/>
              <a:t>: </a:t>
            </a:r>
            <a:r>
              <a:rPr lang="en-US" sz="2000" dirty="0">
                <a:solidFill>
                  <a:srgbClr val="C00000"/>
                </a:solidFill>
              </a:rPr>
              <a:t>DO NOT</a:t>
            </a:r>
            <a:r>
              <a:rPr lang="en-US" sz="2000" dirty="0"/>
              <a:t> replace manual testing. However, it is a good way to show users that the produced code is testable to </a:t>
            </a:r>
            <a:r>
              <a:rPr lang="en-US" sz="2000" b="1" i="1" dirty="0">
                <a:solidFill>
                  <a:srgbClr val="C00000"/>
                </a:solidFill>
              </a:rPr>
              <a:t>educate users </a:t>
            </a:r>
            <a:r>
              <a:rPr lang="en-US" sz="2000" dirty="0"/>
              <a:t>to raise checkable requirements and support feature implementation approval in a testable way.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4403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dirty="0"/>
              <a:t>Testing in Uncertain User Needs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68966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88C9E-274B-4204-92EA-B360AEE96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 Programming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2397E-D7EA-42B2-9798-88D24B311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Pair programming is a practice used in agile development</a:t>
            </a:r>
          </a:p>
          <a:p>
            <a:r>
              <a:rPr lang="en-US" sz="2800" dirty="0"/>
              <a:t>Developers X and Y write the same piece of code simultaneously.</a:t>
            </a:r>
          </a:p>
          <a:p>
            <a:pPr lvl="1"/>
            <a:r>
              <a:rPr lang="en-US" sz="2400" dirty="0">
                <a:sym typeface="Symbol" panose="05050102010706020507" pitchFamily="18" charset="2"/>
              </a:rPr>
              <a:t> X writes the code, and Y reviews the code after code completion</a:t>
            </a:r>
            <a:endParaRPr lang="en-US" sz="2400" b="1" dirty="0">
              <a:sym typeface="Symbol" panose="05050102010706020507" pitchFamily="18" charset="2"/>
            </a:endParaRPr>
          </a:p>
          <a:p>
            <a:pPr lvl="1"/>
            <a:r>
              <a:rPr lang="en-US" sz="2400" dirty="0">
                <a:sym typeface="Symbol" panose="05050102010706020507" pitchFamily="18" charset="2"/>
              </a:rPr>
              <a:t> X independently completes part A, and Y independently completes part B, and then the two parts are integrated</a:t>
            </a:r>
          </a:p>
          <a:p>
            <a:pPr lvl="1"/>
            <a:endParaRPr lang="en-US" sz="2400" dirty="0">
              <a:sym typeface="Symbol" panose="05050102010706020507" pitchFamily="18" charset="2"/>
            </a:endParaRPr>
          </a:p>
          <a:p>
            <a:pPr lvl="1"/>
            <a:r>
              <a:rPr lang="en-US" sz="2400" dirty="0">
                <a:sym typeface="Symbol" panose="05050102010706020507" pitchFamily="18" charset="2"/>
              </a:rPr>
              <a:t>= Y reviews the code being written </a:t>
            </a:r>
            <a:r>
              <a:rPr lang="en-US" sz="2400" b="1" dirty="0">
                <a:sym typeface="Symbol" panose="05050102010706020507" pitchFamily="18" charset="2"/>
              </a:rPr>
              <a:t>while</a:t>
            </a:r>
            <a:r>
              <a:rPr lang="en-US" sz="2400" dirty="0">
                <a:sym typeface="Symbol" panose="05050102010706020507" pitchFamily="18" charset="2"/>
              </a:rPr>
              <a:t> X writes each line; X and Y may switch their roles during the process</a:t>
            </a:r>
            <a:endParaRPr lang="en-HK" sz="2400" dirty="0"/>
          </a:p>
          <a:p>
            <a:pPr lvl="1"/>
            <a:endParaRPr lang="en-HK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593F9-282F-4844-84A6-FE20EB1E9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40469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i="1" dirty="0"/>
              <a:t>Testing in Uncertain User Needs</a:t>
            </a:r>
            <a:r>
              <a:rPr lang="en-US" sz="3200" dirty="0"/>
              <a:t>:</a:t>
            </a:r>
            <a:br>
              <a:rPr lang="en-US" dirty="0"/>
            </a:br>
            <a:r>
              <a:rPr lang="en-US" dirty="0"/>
              <a:t>In-Class Exercise on “Lab1”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212" y="1385864"/>
            <a:ext cx="9677400" cy="4953000"/>
          </a:xfrm>
        </p:spPr>
        <p:txBody>
          <a:bodyPr/>
          <a:lstStyle/>
          <a:p>
            <a:r>
              <a:rPr lang="en-US" sz="2400" dirty="0"/>
              <a:t>Study the Java code project on the next slide. The code project contains at least one bug, and </a:t>
            </a:r>
            <a:r>
              <a:rPr lang="en-US" sz="2400" b="1" dirty="0"/>
              <a:t>the exact requirement is unclear to you</a:t>
            </a:r>
            <a:r>
              <a:rPr lang="en-US" sz="2400" dirty="0"/>
              <a:t>. </a:t>
            </a:r>
          </a:p>
          <a:p>
            <a:pPr lvl="1"/>
            <a:r>
              <a:rPr lang="en-US" sz="2000" dirty="0"/>
              <a:t>See the cheat sheet for Hello World in Java in the appendix if you do not know Java.</a:t>
            </a:r>
          </a:p>
          <a:p>
            <a:r>
              <a:rPr lang="en-US" sz="2400" dirty="0"/>
              <a:t>Form a </a:t>
            </a:r>
            <a:r>
              <a:rPr lang="en-US" sz="2400" b="1" dirty="0"/>
              <a:t>team of two students </a:t>
            </a:r>
            <a:r>
              <a:rPr lang="en-US" sz="2400" dirty="0"/>
              <a:t>(i.e., for </a:t>
            </a:r>
            <a:r>
              <a:rPr lang="en-US" sz="2400" b="1" dirty="0"/>
              <a:t>pair programming</a:t>
            </a:r>
            <a:r>
              <a:rPr lang="en-US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Use your judgment to “guess” what the code project aims to do. Add more JUnit test cases to represent the requirements you guessed.  Get a consensus between the two while writing the same line of code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C00000"/>
                </a:solidFill>
              </a:rPr>
              <a:t>Brainstorm low-probability </a:t>
            </a:r>
            <a:r>
              <a:rPr lang="en-US" sz="2400" dirty="0"/>
              <a:t>usage scenarios that the code project can use. Create JUnit test cases to represent these usage scenarios.</a:t>
            </a:r>
          </a:p>
          <a:p>
            <a:pPr marL="920750" lvl="1" indent="-457200"/>
            <a:r>
              <a:rPr lang="en-US" sz="1600" dirty="0"/>
              <a:t>Still recall the brainstorming session method in requirement elicitation?</a:t>
            </a:r>
          </a:p>
          <a:p>
            <a:pPr marL="0" indent="0">
              <a:buNone/>
            </a:pPr>
            <a:r>
              <a:rPr lang="en-US" sz="2000" dirty="0"/>
              <a:t>Timeline (in minutes)</a:t>
            </a:r>
          </a:p>
          <a:p>
            <a:pPr marL="0" indent="0">
              <a:buNone/>
            </a:pPr>
            <a:r>
              <a:rPr lang="en-US" sz="2000" dirty="0"/>
              <a:t>00-03: Study the code. Use the shared Word document for your team. </a:t>
            </a:r>
            <a:r>
              <a:rPr lang="en-US" sz="1600" dirty="0"/>
              <a:t>[see discussion board]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04-20: Complete Task 1. Write in the shared Word document.</a:t>
            </a:r>
          </a:p>
          <a:p>
            <a:pPr marL="0" indent="0">
              <a:buNone/>
            </a:pPr>
            <a:r>
              <a:rPr lang="en-US" sz="2000" dirty="0"/>
              <a:t>20-30: Complete Task 2. </a:t>
            </a:r>
            <a:r>
              <a:rPr lang="en-US" sz="2000" b="1" dirty="0"/>
              <a:t> 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11772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750" y="266700"/>
            <a:ext cx="9036050" cy="1104900"/>
          </a:xfrm>
        </p:spPr>
        <p:txBody>
          <a:bodyPr/>
          <a:lstStyle/>
          <a:p>
            <a:r>
              <a:rPr lang="en-US" sz="3200" i="1" dirty="0"/>
              <a:t>Testing in Uncertain User Needs:</a:t>
            </a:r>
            <a:br>
              <a:rPr lang="en-US" dirty="0"/>
            </a:br>
            <a:r>
              <a:rPr lang="en-US" dirty="0"/>
              <a:t>In-Class Exercise on “Lab1”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5" name="Text Box 18"/>
          <p:cNvSpPr txBox="1"/>
          <p:nvPr/>
        </p:nvSpPr>
        <p:spPr>
          <a:xfrm>
            <a:off x="227012" y="2127069"/>
            <a:ext cx="5473700" cy="2495550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package</a:t>
            </a: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 Lab1;</a:t>
            </a:r>
            <a:endParaRPr lang="en-US" sz="1000" dirty="0"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 </a:t>
            </a:r>
            <a:endParaRPr lang="en-US" sz="1000" dirty="0"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public</a:t>
            </a: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 </a:t>
            </a:r>
            <a:r>
              <a:rPr lang="en-US" sz="10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class</a:t>
            </a: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UR </a:t>
            </a: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{</a:t>
            </a:r>
            <a:endParaRPr lang="en-US" sz="1000" dirty="0"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 </a:t>
            </a:r>
            <a:endParaRPr lang="en-US" sz="1000" dirty="0"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    </a:t>
            </a:r>
            <a:r>
              <a:rPr lang="en-US" sz="10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int</a:t>
            </a: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 </a:t>
            </a:r>
            <a:r>
              <a:rPr lang="en-US" sz="1000" dirty="0" err="1">
                <a:solidFill>
                  <a:srgbClr val="0000C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sizeOfCake</a:t>
            </a: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;</a:t>
            </a:r>
            <a:endParaRPr lang="en-US" sz="1000" dirty="0"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	</a:t>
            </a:r>
            <a:endParaRPr lang="en-US" sz="1000" dirty="0"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    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UR</a:t>
            </a: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(</a:t>
            </a:r>
            <a:r>
              <a:rPr lang="en-US" sz="10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int</a:t>
            </a: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 size) {</a:t>
            </a:r>
            <a:endParaRPr lang="en-US" sz="1000" dirty="0"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        </a:t>
            </a:r>
            <a:r>
              <a:rPr lang="en-US" sz="10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this</a:t>
            </a:r>
            <a:r>
              <a:rPr lang="en-US" sz="1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.</a:t>
            </a:r>
            <a:r>
              <a:rPr lang="en-US" sz="1000" dirty="0" err="1">
                <a:solidFill>
                  <a:srgbClr val="0000C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sizeOfCake</a:t>
            </a: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 = size;</a:t>
            </a:r>
            <a:endParaRPr lang="en-US" sz="1000" dirty="0"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    }</a:t>
            </a:r>
            <a:endParaRPr lang="en-US" sz="1000" dirty="0"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	</a:t>
            </a:r>
            <a:endParaRPr lang="en-US" sz="1000" dirty="0"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    </a:t>
            </a:r>
            <a:r>
              <a:rPr lang="en-US" sz="10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boolean</a:t>
            </a:r>
            <a:r>
              <a:rPr lang="en-US" sz="10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 </a:t>
            </a:r>
            <a:r>
              <a:rPr lang="en-US" sz="1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dividingCake</a:t>
            </a: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(</a:t>
            </a:r>
            <a:r>
              <a:rPr lang="en-US" sz="10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int</a:t>
            </a: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 pieces) {</a:t>
            </a:r>
            <a:endParaRPr lang="en-US" sz="1000" dirty="0"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        </a:t>
            </a:r>
            <a:r>
              <a:rPr lang="en-US" sz="10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int</a:t>
            </a: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 size = </a:t>
            </a:r>
            <a:r>
              <a:rPr lang="en-US" sz="10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this</a:t>
            </a:r>
            <a:r>
              <a:rPr lang="en-US" sz="1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.</a:t>
            </a:r>
            <a:r>
              <a:rPr lang="en-US" sz="1000" dirty="0" err="1">
                <a:solidFill>
                  <a:srgbClr val="0000C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sizeOfCake</a:t>
            </a: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 / pieces;</a:t>
            </a:r>
            <a:endParaRPr lang="en-US" sz="1000" dirty="0"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System.</a:t>
            </a:r>
            <a:r>
              <a:rPr lang="en-US" sz="1000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out</a:t>
            </a:r>
            <a:r>
              <a:rPr lang="en-US" sz="1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.println</a:t>
            </a: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(</a:t>
            </a:r>
            <a:r>
              <a:rPr lang="en-US" sz="1000" dirty="0">
                <a:solidFill>
                  <a:srgbClr val="2A00FF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"the size of each piece of cake: "</a:t>
            </a: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 + size);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        return true;</a:t>
            </a:r>
            <a:endParaRPr lang="en-US" sz="1000" dirty="0"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    }</a:t>
            </a:r>
            <a:endParaRPr lang="en-US" sz="1000" dirty="0"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}</a:t>
            </a:r>
            <a:endParaRPr lang="en-US" sz="1000" dirty="0"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6" name="Text Box 19"/>
          <p:cNvSpPr txBox="1"/>
          <p:nvPr/>
        </p:nvSpPr>
        <p:spPr>
          <a:xfrm>
            <a:off x="5942012" y="2133600"/>
            <a:ext cx="3657601" cy="2819400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package</a:t>
            </a: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Lab1</a:t>
            </a: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.testcase;</a:t>
            </a:r>
            <a:endParaRPr lang="en-US" sz="1000" dirty="0"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 </a:t>
            </a:r>
            <a:endParaRPr lang="en-US" sz="1000" dirty="0"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import</a:t>
            </a: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 </a:t>
            </a:r>
            <a:r>
              <a:rPr lang="en-US" sz="10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static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org.junit.jupiter.api.Assertions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.*;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000" dirty="0"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import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org.junit.jupiter.api.Test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000" dirty="0"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 </a:t>
            </a:r>
            <a:endParaRPr lang="en-US" sz="1000" dirty="0"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public</a:t>
            </a: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 </a:t>
            </a:r>
            <a:r>
              <a:rPr lang="en-US" sz="10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class</a:t>
            </a: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 </a:t>
            </a:r>
            <a:r>
              <a:rPr lang="en-US" sz="1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TestUR</a:t>
            </a: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 {</a:t>
            </a:r>
            <a:endParaRPr lang="en-US" sz="1000" dirty="0"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 </a:t>
            </a:r>
            <a:endParaRPr lang="en-US" sz="1000" dirty="0"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    </a:t>
            </a:r>
            <a:r>
              <a:rPr lang="en-US" sz="1000" dirty="0">
                <a:solidFill>
                  <a:srgbClr val="646464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@Test</a:t>
            </a:r>
            <a:endParaRPr lang="en-US" sz="1000" dirty="0"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    </a:t>
            </a:r>
            <a:r>
              <a:rPr lang="en-US" sz="10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public</a:t>
            </a: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 </a:t>
            </a:r>
            <a:r>
              <a:rPr lang="en-US" sz="10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void</a:t>
            </a: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 test() {</a:t>
            </a:r>
            <a:endParaRPr lang="en-US" sz="1000" dirty="0"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        UR r = </a:t>
            </a:r>
            <a:r>
              <a:rPr lang="en-US" sz="10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new</a:t>
            </a: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UR</a:t>
            </a: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(6);</a:t>
            </a:r>
            <a:endParaRPr lang="en-US" sz="1000" dirty="0"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r</a:t>
            </a:r>
            <a:r>
              <a:rPr lang="en-US" sz="1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.dividingCake</a:t>
            </a: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(6);</a:t>
            </a:r>
            <a:endParaRPr lang="en-US" sz="1000" dirty="0"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r</a:t>
            </a:r>
            <a:r>
              <a:rPr lang="en-US" sz="1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.dividingCake</a:t>
            </a: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(3);</a:t>
            </a:r>
            <a:endParaRPr lang="en-US" sz="1000" dirty="0"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   }</a:t>
            </a:r>
            <a:endParaRPr lang="en-US" sz="1000" dirty="0"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}</a:t>
            </a:r>
            <a:endParaRPr lang="en-US" sz="1000" dirty="0"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4412" y="5105400"/>
            <a:ext cx="512993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Fix the bugs if your test case exposed it.</a:t>
            </a:r>
          </a:p>
        </p:txBody>
      </p:sp>
    </p:spTree>
    <p:extLst>
      <p:ext uri="{BB962C8B-B14F-4D97-AF65-F5344CB8AC3E}">
        <p14:creationId xmlns:p14="http://schemas.microsoft.com/office/powerpoint/2010/main" val="101165971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Testing Process?</a:t>
            </a:r>
          </a:p>
          <a:p>
            <a:pPr lvl="1"/>
            <a:r>
              <a:rPr lang="en-US" dirty="0"/>
              <a:t>General Process Step</a:t>
            </a:r>
          </a:p>
          <a:p>
            <a:pPr lvl="1"/>
            <a:r>
              <a:rPr lang="en-US" dirty="0"/>
              <a:t>Continuous Integration</a:t>
            </a:r>
          </a:p>
          <a:p>
            <a:r>
              <a:rPr lang="en-US" dirty="0"/>
              <a:t>Fuzzing</a:t>
            </a:r>
          </a:p>
          <a:p>
            <a:r>
              <a:rPr lang="en-US" dirty="0"/>
              <a:t>Scientific Debugging </a:t>
            </a:r>
          </a:p>
          <a:p>
            <a:pPr lvl="1"/>
            <a:r>
              <a:rPr lang="en-US" dirty="0"/>
              <a:t>Delta Debugging</a:t>
            </a:r>
          </a:p>
          <a:p>
            <a:pPr marL="0" indent="0">
              <a:buNone/>
            </a:pPr>
            <a:endParaRPr lang="en-US" dirty="0"/>
          </a:p>
          <a:p>
            <a:pPr marL="512763" lvl="1" indent="0">
              <a:buNone/>
            </a:pPr>
            <a:endParaRPr lang="en-US" sz="32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89874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-1" y="266700"/>
            <a:ext cx="9902825" cy="1104900"/>
          </a:xfrm>
        </p:spPr>
        <p:txBody>
          <a:bodyPr/>
          <a:lstStyle/>
          <a:p>
            <a:r>
              <a:rPr lang="en-US" sz="3200" i="1" dirty="0"/>
              <a:t>Testing in Uncertain User Needs:</a:t>
            </a:r>
            <a:br>
              <a:rPr lang="en-US" dirty="0"/>
            </a:br>
            <a:r>
              <a:rPr lang="en-US" dirty="0"/>
              <a:t>In-Class Exercise on “Lab1” (Solution)</a:t>
            </a:r>
          </a:p>
        </p:txBody>
      </p:sp>
      <p:sp>
        <p:nvSpPr>
          <p:cNvPr id="5" name="Text Box 18"/>
          <p:cNvSpPr txBox="1"/>
          <p:nvPr/>
        </p:nvSpPr>
        <p:spPr>
          <a:xfrm>
            <a:off x="374739" y="2819400"/>
            <a:ext cx="5158559" cy="2811236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package</a:t>
            </a: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 Lab1;</a:t>
            </a:r>
            <a:endParaRPr lang="en-US" sz="1000" dirty="0"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 </a:t>
            </a:r>
            <a:endParaRPr lang="en-US" sz="1000" dirty="0"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public</a:t>
            </a: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 </a:t>
            </a:r>
            <a:r>
              <a:rPr lang="en-US" sz="10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class</a:t>
            </a: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UR </a:t>
            </a: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{</a:t>
            </a:r>
            <a:endParaRPr lang="en-US" sz="1000" dirty="0"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 </a:t>
            </a:r>
            <a:endParaRPr lang="en-US" sz="1000" dirty="0"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    </a:t>
            </a:r>
            <a:r>
              <a:rPr lang="en-US" sz="10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int</a:t>
            </a: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 </a:t>
            </a:r>
            <a:r>
              <a:rPr lang="en-US" sz="1000" dirty="0" err="1">
                <a:solidFill>
                  <a:srgbClr val="0000C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sizeOfCake</a:t>
            </a: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;</a:t>
            </a:r>
            <a:endParaRPr lang="en-US" sz="1000" dirty="0"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	</a:t>
            </a:r>
            <a:endParaRPr lang="en-US" sz="1000" dirty="0"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    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UR</a:t>
            </a: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(</a:t>
            </a:r>
            <a:r>
              <a:rPr lang="en-US" sz="10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int</a:t>
            </a: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 size) {</a:t>
            </a:r>
            <a:endParaRPr lang="en-US" sz="1000" dirty="0"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        </a:t>
            </a:r>
            <a:r>
              <a:rPr lang="en-US" sz="10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this</a:t>
            </a:r>
            <a:r>
              <a:rPr lang="en-US" sz="1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.</a:t>
            </a:r>
            <a:r>
              <a:rPr lang="en-US" sz="1000" dirty="0" err="1">
                <a:solidFill>
                  <a:srgbClr val="0000C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sizeOfCake</a:t>
            </a: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 = size;</a:t>
            </a:r>
            <a:endParaRPr lang="en-US" sz="1000" dirty="0"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    }</a:t>
            </a:r>
            <a:endParaRPr lang="en-US" sz="1000" dirty="0"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	</a:t>
            </a:r>
            <a:endParaRPr lang="en-US" sz="1000" dirty="0"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    </a:t>
            </a:r>
            <a:r>
              <a:rPr lang="en-US" sz="1000" b="1" dirty="0" err="1">
                <a:solidFill>
                  <a:srgbClr val="7F0055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b</a:t>
            </a:r>
            <a:r>
              <a:rPr lang="en-US" sz="10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oolean</a:t>
            </a:r>
            <a:r>
              <a:rPr lang="en-US" sz="10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 </a:t>
            </a:r>
            <a:r>
              <a:rPr lang="en-US" sz="1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dividingCake</a:t>
            </a: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(</a:t>
            </a:r>
            <a:r>
              <a:rPr lang="en-US" sz="10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int</a:t>
            </a: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 pieces) {  // return a Boolean value</a:t>
            </a:r>
            <a:endParaRPr lang="en-US" sz="1000" dirty="0"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        </a:t>
            </a:r>
            <a:r>
              <a:rPr lang="en-US" sz="10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float </a:t>
            </a: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size = </a:t>
            </a:r>
            <a:r>
              <a:rPr lang="en-US" sz="10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this</a:t>
            </a:r>
            <a:r>
              <a:rPr lang="en-US" sz="1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.</a:t>
            </a:r>
            <a:r>
              <a:rPr lang="en-US" sz="1000" dirty="0" err="1">
                <a:solidFill>
                  <a:srgbClr val="0000C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sizeOfCake</a:t>
            </a: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 / (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1.0*</a:t>
            </a: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pieces);</a:t>
            </a:r>
            <a:endParaRPr lang="en-US" sz="1000" dirty="0"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System.</a:t>
            </a:r>
            <a:r>
              <a:rPr lang="en-US" sz="1000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out</a:t>
            </a:r>
            <a:r>
              <a:rPr lang="en-US" sz="1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.println</a:t>
            </a: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(</a:t>
            </a:r>
            <a:r>
              <a:rPr lang="en-US" sz="1000" dirty="0">
                <a:solidFill>
                  <a:srgbClr val="2A00FF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"the size of each piece of cake: "</a:t>
            </a: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 + size);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        if (size &lt; 2) return false;    // omission fault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        return true;                    </a:t>
            </a:r>
            <a:endParaRPr lang="en-US" sz="1000" dirty="0"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    }</a:t>
            </a:r>
            <a:endParaRPr lang="en-US" sz="1000" dirty="0"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}</a:t>
            </a:r>
            <a:endParaRPr lang="en-US" sz="1000" dirty="0"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6" name="Text Box 19"/>
          <p:cNvSpPr txBox="1"/>
          <p:nvPr/>
        </p:nvSpPr>
        <p:spPr>
          <a:xfrm>
            <a:off x="5789612" y="2819400"/>
            <a:ext cx="3810000" cy="3996620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package</a:t>
            </a: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Lab1</a:t>
            </a: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.testcase;</a:t>
            </a:r>
            <a:endParaRPr lang="en-US" sz="1000" dirty="0"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 </a:t>
            </a:r>
            <a:endParaRPr lang="en-US" sz="1000" dirty="0"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1000" b="1" dirty="0">
                <a:solidFill>
                  <a:srgbClr val="7F0055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import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 </a:t>
            </a:r>
            <a:r>
              <a:rPr lang="en-US" altLang="zh-CN" sz="1000" b="1" dirty="0">
                <a:solidFill>
                  <a:srgbClr val="7F0055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static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 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org.junit.jupiter.api.Assertions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.*;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altLang="zh-CN" sz="1000" dirty="0"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1000" b="1" dirty="0">
                <a:solidFill>
                  <a:srgbClr val="7F0055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import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 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org.junit.jupiter.api.Test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 </a:t>
            </a:r>
            <a:endParaRPr lang="en-US" sz="1000" dirty="0"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public</a:t>
            </a: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 </a:t>
            </a:r>
            <a:r>
              <a:rPr lang="en-US" sz="10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class</a:t>
            </a: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 </a:t>
            </a:r>
            <a:r>
              <a:rPr lang="en-US" sz="1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TestUR</a:t>
            </a: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 {</a:t>
            </a:r>
            <a:endParaRPr lang="en-US" sz="1000" dirty="0"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 </a:t>
            </a:r>
            <a:endParaRPr lang="en-US" sz="1000" dirty="0"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    </a:t>
            </a:r>
            <a:r>
              <a:rPr lang="en-US" sz="1000" dirty="0">
                <a:solidFill>
                  <a:srgbClr val="646464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@Test</a:t>
            </a:r>
            <a:endParaRPr lang="en-US" sz="1000" dirty="0"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    </a:t>
            </a:r>
            <a:r>
              <a:rPr lang="en-US" sz="10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public</a:t>
            </a: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 </a:t>
            </a:r>
            <a:r>
              <a:rPr lang="en-US" sz="10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void</a:t>
            </a: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 test()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boolean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 s;</a:t>
            </a:r>
            <a:endParaRPr lang="en-US" sz="1000" dirty="0"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        UR r1 = </a:t>
            </a:r>
            <a:r>
              <a:rPr lang="en-US" sz="10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new</a:t>
            </a: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UR</a:t>
            </a: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(6);</a:t>
            </a:r>
            <a:endParaRPr lang="en-US" sz="1000" dirty="0"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        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r1</a:t>
            </a: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.dividingCake(6);</a:t>
            </a:r>
            <a:endParaRPr lang="en-US" sz="1000" dirty="0"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        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r1</a:t>
            </a: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.dividingCake(3);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        r1.dividingCake(4); // bug found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        r1.dividingCake(0); // exception happened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        r1.dividingCake(-1); // negative size?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       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        UR r2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 UR(-6); // still logical?</a:t>
            </a:r>
            <a:endParaRPr lang="en-US" sz="1000" dirty="0"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        r2.dividingCake(-2); // what?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000" dirty="0">
              <a:solidFill>
                <a:srgbClr val="000000"/>
              </a:solidFill>
              <a:effectLst/>
              <a:latin typeface="Consolas" panose="020B0609020204030204" pitchFamily="49" charset="0"/>
              <a:ea typeface="SimSun" panose="02010600030101010101" pitchFamily="2" charset="-122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        UR r3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 UR(6);</a:t>
            </a:r>
            <a:endParaRPr lang="en-US" sz="1000" dirty="0"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                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assertFalse</a:t>
            </a:r>
            <a:r>
              <a:rPr lang="en-US" sz="1000" dirty="0"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r3.dividingCake(6));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latin typeface="Times New Roman" panose="02020603050405020304" pitchFamily="18" charset="0"/>
                <a:ea typeface="PMingLiU" panose="02020500000000000000" pitchFamily="18" charset="-120"/>
              </a:rPr>
              <a:t>                 </a:t>
            </a:r>
            <a:r>
              <a:rPr lang="en-US" sz="1000" dirty="0" err="1">
                <a:latin typeface="Times New Roman" panose="02020603050405020304" pitchFamily="18" charset="0"/>
                <a:ea typeface="PMingLiU" panose="02020500000000000000" pitchFamily="18" charset="-120"/>
              </a:rPr>
              <a:t>assertTrue</a:t>
            </a:r>
            <a:r>
              <a:rPr lang="en-US" sz="1000" dirty="0">
                <a:latin typeface="Times New Roman" panose="02020603050405020304" pitchFamily="18" charset="0"/>
                <a:ea typeface="PMingLiU" panose="02020500000000000000" pitchFamily="18" charset="-12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r3.dividingCake(2));</a:t>
            </a:r>
            <a:endParaRPr lang="en-US" sz="1000" dirty="0"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   }</a:t>
            </a:r>
            <a:endParaRPr lang="en-US" sz="1000" dirty="0"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</a:rPr>
              <a:t>}</a:t>
            </a:r>
            <a:endParaRPr lang="en-US" sz="1000" dirty="0"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4739" y="1524000"/>
            <a:ext cx="922487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0"/>
              </a:spcAft>
            </a:pPr>
            <a:r>
              <a:rPr lang="en-US" sz="2000" b="1" dirty="0">
                <a:ea typeface="SimSun" panose="02010600030101010101" pitchFamily="2" charset="-122"/>
              </a:rPr>
              <a:t>Actual User Requirement</a:t>
            </a:r>
            <a:r>
              <a:rPr lang="en-US" sz="2000" dirty="0">
                <a:ea typeface="SimSun" panose="02010600030101010101" pitchFamily="2" charset="-122"/>
              </a:rPr>
              <a:t>: The goal of the method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dividingCake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()</a:t>
            </a:r>
            <a:r>
              <a:rPr lang="en-US" sz="2000" dirty="0">
                <a:solidFill>
                  <a:srgbClr val="000000"/>
                </a:solidFill>
                <a:ea typeface="SimSun" panose="02010600030101010101" pitchFamily="2" charset="-122"/>
              </a:rPr>
              <a:t> is to divide a cake into several pieces of equal size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SimSun" panose="02010600030101010101" pitchFamily="2" charset="-122"/>
              </a:rPr>
              <a:t>. </a:t>
            </a:r>
            <a:r>
              <a:rPr lang="en-US" sz="2000" dirty="0">
                <a:solidFill>
                  <a:srgbClr val="000000"/>
                </a:solidFill>
                <a:ea typeface="SimSun" panose="02010600030101010101" pitchFamily="2" charset="-122"/>
              </a:rPr>
              <a:t>The method is designed to return a Boolean value. Specifically, </a:t>
            </a:r>
            <a:r>
              <a:rPr lang="en-US" sz="2000" dirty="0">
                <a:solidFill>
                  <a:srgbClr val="000000"/>
                </a:solidFill>
                <a:latin typeface="+mn-lt"/>
                <a:ea typeface="SimSun" panose="02010600030101010101" pitchFamily="2" charset="-122"/>
              </a:rPr>
              <a:t>if the size of a piece of cake is less than </a:t>
            </a:r>
            <a:r>
              <a:rPr lang="en-US" sz="2000" dirty="0">
                <a:solidFill>
                  <a:srgbClr val="000000"/>
                </a:solidFill>
                <a:ea typeface="SimSun" panose="02010600030101010101" pitchFamily="2" charset="-122"/>
              </a:rPr>
              <a:t>2, the method should return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false</a:t>
            </a:r>
            <a:r>
              <a:rPr lang="en-US" sz="2000" dirty="0">
                <a:solidFill>
                  <a:srgbClr val="000000"/>
                </a:solidFill>
                <a:ea typeface="SimSun" panose="02010600030101010101" pitchFamily="2" charset="-122"/>
              </a:rPr>
              <a:t>, otherwise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true</a:t>
            </a:r>
            <a:r>
              <a:rPr lang="en-US" sz="2000" dirty="0">
                <a:solidFill>
                  <a:srgbClr val="000000"/>
                </a:solidFill>
                <a:ea typeface="SimSun" panose="02010600030101010101" pitchFamily="2" charset="-122"/>
              </a:rPr>
              <a:t>. A message about the size of each piece should be displayed. </a:t>
            </a:r>
            <a:endParaRPr lang="en-US" sz="2000" dirty="0">
              <a:ea typeface="PMingLiU" panose="02020500000000000000" pitchFamily="18" charset="-12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910" y="5638800"/>
            <a:ext cx="5175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</a:rPr>
              <a:t>Note that it is almost impossible to guess out the return value logic by developers themselves. We call such a bug an </a:t>
            </a:r>
            <a:r>
              <a:rPr lang="en-US" sz="1800" b="1" dirty="0">
                <a:solidFill>
                  <a:schemeClr val="bg2"/>
                </a:solidFill>
              </a:rPr>
              <a:t>omission fault </a:t>
            </a:r>
            <a:r>
              <a:rPr lang="en-US" sz="1800" dirty="0">
                <a:solidFill>
                  <a:schemeClr val="bg2"/>
                </a:solidFill>
              </a:rPr>
              <a:t>[4], which accounts for about 50% of bugs in programs.</a:t>
            </a:r>
          </a:p>
        </p:txBody>
      </p:sp>
    </p:spTree>
    <p:extLst>
      <p:ext uri="{BB962C8B-B14F-4D97-AF65-F5344CB8AC3E}">
        <p14:creationId xmlns:p14="http://schemas.microsoft.com/office/powerpoint/2010/main" val="381826431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Spot Omission Faults?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Typical strategies are:</a:t>
            </a:r>
          </a:p>
          <a:p>
            <a:r>
              <a:rPr lang="en-US" sz="2400" dirty="0"/>
              <a:t>Conduct Code Review</a:t>
            </a:r>
          </a:p>
          <a:p>
            <a:r>
              <a:rPr lang="en-US" sz="2400" dirty="0"/>
              <a:t>Follow the guidelines and checklist of the company</a:t>
            </a:r>
          </a:p>
          <a:p>
            <a:r>
              <a:rPr lang="en-US" sz="2400" dirty="0"/>
              <a:t>Always ask users or the client developers of the functions whether something should be returned apart from the text outputs.</a:t>
            </a:r>
          </a:p>
          <a:p>
            <a:r>
              <a:rPr lang="en-US" sz="2400" dirty="0"/>
              <a:t>Do not aim to validate the written code only. Also, check against user intention or requirements.</a:t>
            </a:r>
          </a:p>
          <a:p>
            <a:r>
              <a:rPr lang="en-US" sz="2400" dirty="0"/>
              <a:t>Reference the code serving similar purposes if available</a:t>
            </a:r>
          </a:p>
          <a:p>
            <a:r>
              <a:rPr lang="en-US" sz="2400" dirty="0"/>
              <a:t>Use automated testing tools and static analysis tools to guard against generic errors (e.g., security vulnerability)</a:t>
            </a:r>
          </a:p>
          <a:p>
            <a:r>
              <a:rPr lang="en-US" sz="2400" dirty="0"/>
              <a:t>Ask Large Language Model (see the next slide)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D18685-0001-4CA4-BB9B-682137D85FB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54924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573CF-7CE1-F3ED-E8A2-B07D55DC5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 on Lab1</a:t>
            </a:r>
            <a:endParaRPr lang="en-H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DBE5A-A0E0-06BA-A702-7A01B30F0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F1ED5FB-169B-328C-842C-E6604BE26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12" y="1524000"/>
            <a:ext cx="4145402" cy="518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161962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dirty="0"/>
              <a:t>Fuzzing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sz="2800" dirty="0"/>
              <a:t>An automated method to generate test input, execution tests and expose security vulnerability (crashes)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648726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BB309-1ECF-4E0F-9652-350061B2E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  <a:endParaRPr lang="en-H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18CD9-23A5-4274-9B21-D2D092E42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703617B-183B-4306-A773-0B86159237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2" y="1600200"/>
            <a:ext cx="4716499" cy="3286255"/>
          </a:xfrm>
          <a:prstGeom prst="rect">
            <a:avLst/>
          </a:prstGeom>
        </p:spPr>
      </p:pic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7C0E76C-834E-4F59-88AC-8AFADF94D4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12" y="1517498"/>
            <a:ext cx="4709073" cy="1724106"/>
          </a:xfrm>
          <a:prstGeom prst="rect">
            <a:avLst/>
          </a:prstGeom>
        </p:spPr>
      </p:pic>
      <p:pic>
        <p:nvPicPr>
          <p:cNvPr id="9" name="Picture 8" descr="A person and robot looking at each other&#10;&#10;Description automatically generated">
            <a:extLst>
              <a:ext uri="{FF2B5EF4-FFF2-40B4-BE49-F238E27FC236}">
                <a16:creationId xmlns:a16="http://schemas.microsoft.com/office/drawing/2014/main" id="{F4C74EE3-DE5C-356C-4DEE-F58577D0DF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711" y="2819400"/>
            <a:ext cx="3379956" cy="4038600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FFFE24A6-BB30-5D72-C9C4-FF33C5A52964}"/>
              </a:ext>
            </a:extLst>
          </p:cNvPr>
          <p:cNvSpPr/>
          <p:nvPr/>
        </p:nvSpPr>
        <p:spPr bwMode="auto">
          <a:xfrm>
            <a:off x="684212" y="5867400"/>
            <a:ext cx="3733800" cy="609600"/>
          </a:xfrm>
          <a:prstGeom prst="wedgeRoundRectCallout">
            <a:avLst>
              <a:gd name="adj1" fmla="val 72163"/>
              <a:gd name="adj2" fmla="val 56090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Find bugs + code coverage</a:t>
            </a:r>
            <a:endParaRPr kumimoji="0" lang="en-HK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270512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968D41F-C789-444E-A990-40F1E39F20FE}"/>
              </a:ext>
            </a:extLst>
          </p:cNvPr>
          <p:cNvSpPr txBox="1"/>
          <p:nvPr/>
        </p:nvSpPr>
        <p:spPr>
          <a:xfrm>
            <a:off x="1775354" y="5141886"/>
            <a:ext cx="6783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00</a:t>
            </a:r>
            <a:r>
              <a:rPr lang="en-US" sz="1100" dirty="0">
                <a:solidFill>
                  <a:srgbClr val="FF0000"/>
                </a:solidFill>
              </a:rPr>
              <a:t>0</a:t>
            </a:r>
            <a:r>
              <a:rPr lang="en-US" sz="1100" dirty="0"/>
              <a:t>0101</a:t>
            </a:r>
            <a:endParaRPr lang="en-HK" sz="1100" dirty="0"/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457017D-E3F8-4CEC-9C81-E0C10ABB4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030" y="1770972"/>
            <a:ext cx="3905795" cy="48584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750" y="266700"/>
            <a:ext cx="9036050" cy="1104900"/>
          </a:xfrm>
        </p:spPr>
        <p:txBody>
          <a:bodyPr/>
          <a:lstStyle/>
          <a:p>
            <a:r>
              <a:rPr lang="en-US" dirty="0"/>
              <a:t>What is Fuzzing?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750" y="1676400"/>
            <a:ext cx="5757862" cy="4953000"/>
          </a:xfrm>
        </p:spPr>
        <p:txBody>
          <a:bodyPr/>
          <a:lstStyle/>
          <a:p>
            <a:r>
              <a:rPr lang="en-US" sz="2400" dirty="0"/>
              <a:t>If you developed Android apps before, you may use </a:t>
            </a:r>
            <a:r>
              <a:rPr lang="en-US" sz="2400" i="1" dirty="0"/>
              <a:t>monkey </a:t>
            </a:r>
            <a:r>
              <a:rPr lang="en-US" sz="2400" dirty="0"/>
              <a:t>[5]</a:t>
            </a:r>
            <a:r>
              <a:rPr lang="en-US" sz="2400" i="1" dirty="0"/>
              <a:t>, </a:t>
            </a:r>
            <a:r>
              <a:rPr lang="en-US" sz="2400" dirty="0"/>
              <a:t>which is a fuzzing tool.</a:t>
            </a:r>
          </a:p>
          <a:p>
            <a:r>
              <a:rPr lang="en-US" sz="2400" dirty="0"/>
              <a:t>Fuzzing is the process of finding vulnerabilities code by repeatedly testing the code with modified inputs [6]. </a:t>
            </a:r>
          </a:p>
          <a:p>
            <a:pPr lvl="1"/>
            <a:r>
              <a:rPr lang="en-US" sz="2000" dirty="0"/>
              <a:t>is becoming standard in the commercial software development process [6].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6C26F9-BF5B-4693-AD8D-B67AEC7CA9F7}"/>
              </a:ext>
            </a:extLst>
          </p:cNvPr>
          <p:cNvSpPr/>
          <p:nvPr/>
        </p:nvSpPr>
        <p:spPr>
          <a:xfrm>
            <a:off x="1281068" y="5966408"/>
            <a:ext cx="36951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sz="1800" dirty="0"/>
              <a:t>The </a:t>
            </a:r>
            <a:r>
              <a:rPr lang="en-HK" sz="1800" i="1" dirty="0"/>
              <a:t>mutate</a:t>
            </a:r>
            <a:r>
              <a:rPr lang="en-HK" sz="1800" dirty="0"/>
              <a:t> function mutates a byte of the input in the </a:t>
            </a:r>
            <a:r>
              <a:rPr lang="en-HK" sz="1800" i="1" dirty="0"/>
              <a:t>byte </a:t>
            </a:r>
            <a:r>
              <a:rPr lang="en-HK" sz="1800" dirty="0"/>
              <a:t>position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A119EE-50E7-4158-9331-0E67B9725ED2}"/>
              </a:ext>
            </a:extLst>
          </p:cNvPr>
          <p:cNvSpPr/>
          <p:nvPr/>
        </p:nvSpPr>
        <p:spPr bwMode="auto">
          <a:xfrm>
            <a:off x="4243387" y="5181600"/>
            <a:ext cx="387137" cy="21022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HK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881CCD-AC65-4BE8-9C76-C360BEACC105}"/>
              </a:ext>
            </a:extLst>
          </p:cNvPr>
          <p:cNvSpPr/>
          <p:nvPr/>
        </p:nvSpPr>
        <p:spPr bwMode="auto">
          <a:xfrm>
            <a:off x="1804987" y="5181600"/>
            <a:ext cx="596639" cy="210228"/>
          </a:xfrm>
          <a:prstGeom prst="rect">
            <a:avLst/>
          </a:prstGeom>
          <a:noFill/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HK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88E8D3-6FF3-4FBE-9597-A762FB319597}"/>
              </a:ext>
            </a:extLst>
          </p:cNvPr>
          <p:cNvSpPr/>
          <p:nvPr/>
        </p:nvSpPr>
        <p:spPr bwMode="auto">
          <a:xfrm>
            <a:off x="2414587" y="5181600"/>
            <a:ext cx="457200" cy="21022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HK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268752-6EB7-4A26-BC29-8055063437B5}"/>
              </a:ext>
            </a:extLst>
          </p:cNvPr>
          <p:cNvSpPr/>
          <p:nvPr/>
        </p:nvSpPr>
        <p:spPr bwMode="auto">
          <a:xfrm>
            <a:off x="2871787" y="5181600"/>
            <a:ext cx="457200" cy="21022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HK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C16272-5333-4457-91A0-5E8D909CDF7D}"/>
              </a:ext>
            </a:extLst>
          </p:cNvPr>
          <p:cNvSpPr/>
          <p:nvPr/>
        </p:nvSpPr>
        <p:spPr bwMode="auto">
          <a:xfrm>
            <a:off x="3328987" y="5181600"/>
            <a:ext cx="457200" cy="21022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HK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C05297-8883-4E43-A7D3-9B54561F1DED}"/>
              </a:ext>
            </a:extLst>
          </p:cNvPr>
          <p:cNvSpPr/>
          <p:nvPr/>
        </p:nvSpPr>
        <p:spPr bwMode="auto">
          <a:xfrm>
            <a:off x="3786187" y="5181600"/>
            <a:ext cx="457200" cy="21022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HK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71A9E6-43F7-49F2-AEFB-AF50A73C9522}"/>
              </a:ext>
            </a:extLst>
          </p:cNvPr>
          <p:cNvSpPr txBox="1"/>
          <p:nvPr/>
        </p:nvSpPr>
        <p:spPr>
          <a:xfrm>
            <a:off x="1798850" y="5669382"/>
            <a:ext cx="6783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00</a:t>
            </a:r>
            <a:r>
              <a:rPr lang="en-US" sz="1100" dirty="0">
                <a:solidFill>
                  <a:srgbClr val="FF0000"/>
                </a:solidFill>
              </a:rPr>
              <a:t>1</a:t>
            </a:r>
            <a:r>
              <a:rPr lang="en-US" sz="1100" dirty="0"/>
              <a:t>0101</a:t>
            </a:r>
            <a:endParaRPr lang="en-HK" sz="11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F963C8-5176-4137-944B-91201B3F44A3}"/>
              </a:ext>
            </a:extLst>
          </p:cNvPr>
          <p:cNvSpPr/>
          <p:nvPr/>
        </p:nvSpPr>
        <p:spPr bwMode="auto">
          <a:xfrm>
            <a:off x="4271646" y="5686086"/>
            <a:ext cx="387137" cy="21022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HK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EECB34-1D3F-4C40-9030-304EDE5445AF}"/>
              </a:ext>
            </a:extLst>
          </p:cNvPr>
          <p:cNvSpPr/>
          <p:nvPr/>
        </p:nvSpPr>
        <p:spPr bwMode="auto">
          <a:xfrm>
            <a:off x="1833246" y="5686086"/>
            <a:ext cx="596639" cy="210228"/>
          </a:xfrm>
          <a:prstGeom prst="rect">
            <a:avLst/>
          </a:prstGeom>
          <a:noFill/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HK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A7C33F-75EA-45DD-BE4C-62AAAF504181}"/>
              </a:ext>
            </a:extLst>
          </p:cNvPr>
          <p:cNvSpPr/>
          <p:nvPr/>
        </p:nvSpPr>
        <p:spPr bwMode="auto">
          <a:xfrm>
            <a:off x="2442846" y="5686086"/>
            <a:ext cx="457200" cy="21022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HK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D7D948-8481-4FC0-A406-402B66AAE37D}"/>
              </a:ext>
            </a:extLst>
          </p:cNvPr>
          <p:cNvSpPr/>
          <p:nvPr/>
        </p:nvSpPr>
        <p:spPr bwMode="auto">
          <a:xfrm>
            <a:off x="2900046" y="5686086"/>
            <a:ext cx="457200" cy="21022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HK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F472EB-79CD-46E6-8081-CAB565C838C6}"/>
              </a:ext>
            </a:extLst>
          </p:cNvPr>
          <p:cNvSpPr/>
          <p:nvPr/>
        </p:nvSpPr>
        <p:spPr bwMode="auto">
          <a:xfrm>
            <a:off x="3357246" y="5686086"/>
            <a:ext cx="457200" cy="21022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HK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28280F-3B59-450F-A0DC-7B4EE434ACE5}"/>
              </a:ext>
            </a:extLst>
          </p:cNvPr>
          <p:cNvSpPr/>
          <p:nvPr/>
        </p:nvSpPr>
        <p:spPr bwMode="auto">
          <a:xfrm>
            <a:off x="3814446" y="5686086"/>
            <a:ext cx="457200" cy="21022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HK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AD8F0C21-51D9-42B3-AF92-D84FA0D1C9A9}"/>
              </a:ext>
            </a:extLst>
          </p:cNvPr>
          <p:cNvSpPr/>
          <p:nvPr/>
        </p:nvSpPr>
        <p:spPr bwMode="auto">
          <a:xfrm rot="5400000">
            <a:off x="2027106" y="5411034"/>
            <a:ext cx="152400" cy="228600"/>
          </a:xfrm>
          <a:prstGeom prst="rightArrow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HK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C19C3A-AFB2-4DE7-8A36-5C2F3A360166}"/>
              </a:ext>
            </a:extLst>
          </p:cNvPr>
          <p:cNvSpPr txBox="1"/>
          <p:nvPr/>
        </p:nvSpPr>
        <p:spPr>
          <a:xfrm>
            <a:off x="-50533" y="4756359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Seed input in text: High, 30</a:t>
            </a:r>
            <a:endParaRPr lang="en-HK" sz="1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8860E1-67C5-4174-921B-ED03FFDF4040}"/>
              </a:ext>
            </a:extLst>
          </p:cNvPr>
          <p:cNvSpPr txBox="1"/>
          <p:nvPr/>
        </p:nvSpPr>
        <p:spPr>
          <a:xfrm>
            <a:off x="-48498" y="5079802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Seed input in byte:</a:t>
            </a:r>
            <a:endParaRPr lang="en-HK" sz="1800" dirty="0"/>
          </a:p>
        </p:txBody>
      </p:sp>
    </p:spTree>
    <p:extLst>
      <p:ext uri="{BB962C8B-B14F-4D97-AF65-F5344CB8AC3E}">
        <p14:creationId xmlns:p14="http://schemas.microsoft.com/office/powerpoint/2010/main" val="1005469461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e.g., Android Monkey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Prerequisites : install Java JDK and Android SDK</a:t>
            </a:r>
          </a:p>
          <a:p>
            <a:r>
              <a:rPr lang="en-US" sz="2400" dirty="0"/>
              <a:t>Select the required Android version in Android SDK Manager  </a:t>
            </a:r>
          </a:p>
          <a:p>
            <a:r>
              <a:rPr lang="en-US" sz="2400" dirty="0"/>
              <a:t>Use the AVD Manager to create an Android Virtual Device</a:t>
            </a:r>
          </a:p>
          <a:p>
            <a:pPr lvl="1"/>
            <a:r>
              <a:rPr lang="en-US" sz="2000" dirty="0"/>
              <a:t>Choose a device template from Device Definitions, then press [Create AVD]</a:t>
            </a:r>
          </a:p>
          <a:p>
            <a:pPr lvl="1"/>
            <a:r>
              <a:rPr lang="en-US" sz="2000" dirty="0"/>
              <a:t>Select the CPU type (e.g., ARM) and Skin (to emulate some of the most common screen configurations), and then launch the AVD</a:t>
            </a:r>
          </a:p>
          <a:p>
            <a:r>
              <a:rPr lang="en-US" sz="2400" dirty="0"/>
              <a:t>Use Windows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en-US" sz="2400" dirty="0"/>
              <a:t> window</a:t>
            </a:r>
          </a:p>
          <a:p>
            <a:pPr lvl="1"/>
            <a:r>
              <a:rPr lang="en-US" sz="2000" dirty="0"/>
              <a:t>Go to directory c:\users\&lt;user&gt;\appdata\local\Android\android-sdk\platform-tools</a:t>
            </a:r>
          </a:p>
          <a:p>
            <a:pPr lvl="1"/>
            <a:r>
              <a:rPr lang="en-US" sz="2000" dirty="0"/>
              <a:t>Type ‘</a:t>
            </a:r>
            <a:r>
              <a:rPr lang="en-US" sz="2000" dirty="0" err="1"/>
              <a:t>adb</a:t>
            </a:r>
            <a:r>
              <a:rPr lang="en-US" sz="2000" dirty="0"/>
              <a:t> devices’ to find the AVD name (e.g., emulator-1234)</a:t>
            </a:r>
          </a:p>
          <a:p>
            <a:r>
              <a:rPr lang="en-US" sz="2400" dirty="0"/>
              <a:t>Start Monkey</a:t>
            </a:r>
          </a:p>
          <a:p>
            <a:pPr lvl="1"/>
            <a:r>
              <a:rPr lang="en-US" altLang="en-US" sz="2000" dirty="0" err="1">
                <a:solidFill>
                  <a:srgbClr val="37474F"/>
                </a:solidFill>
                <a:latin typeface="Roboto Mono"/>
              </a:rPr>
              <a:t>adb</a:t>
            </a:r>
            <a:r>
              <a:rPr lang="en-US" altLang="en-US" sz="2000" dirty="0">
                <a:solidFill>
                  <a:srgbClr val="37474F"/>
                </a:solidFill>
                <a:latin typeface="Roboto Mono"/>
              </a:rPr>
              <a:t> shell monkey [options] &lt;</a:t>
            </a:r>
            <a:r>
              <a:rPr lang="en-US" altLang="en-US" sz="2000" dirty="0">
                <a:solidFill>
                  <a:srgbClr val="3B78E7"/>
                </a:solidFill>
                <a:latin typeface="Roboto Mono"/>
              </a:rPr>
              <a:t>event</a:t>
            </a:r>
            <a:r>
              <a:rPr lang="en-US" altLang="en-US" sz="2000" dirty="0">
                <a:solidFill>
                  <a:srgbClr val="37474F"/>
                </a:solidFill>
                <a:latin typeface="Roboto Mono"/>
              </a:rPr>
              <a:t>-count&gt;</a:t>
            </a:r>
            <a:r>
              <a:rPr lang="en-US" altLang="en-US" sz="800" dirty="0"/>
              <a:t> </a:t>
            </a:r>
          </a:p>
          <a:p>
            <a:pPr lvl="1"/>
            <a:r>
              <a:rPr lang="en-US" altLang="en-US" sz="2000" dirty="0" err="1">
                <a:solidFill>
                  <a:srgbClr val="37474F"/>
                </a:solidFill>
                <a:latin typeface="Roboto Mono"/>
              </a:rPr>
              <a:t>adb</a:t>
            </a:r>
            <a:r>
              <a:rPr lang="en-US" altLang="en-US" sz="2000" dirty="0">
                <a:solidFill>
                  <a:srgbClr val="37474F"/>
                </a:solidFill>
                <a:latin typeface="Roboto Mono"/>
              </a:rPr>
              <a:t> shell monkey -p your.</a:t>
            </a:r>
            <a:r>
              <a:rPr lang="en-US" altLang="en-US" sz="2000" dirty="0">
                <a:solidFill>
                  <a:srgbClr val="3B78E7"/>
                </a:solidFill>
                <a:latin typeface="Roboto Mono"/>
              </a:rPr>
              <a:t>package</a:t>
            </a:r>
            <a:r>
              <a:rPr lang="en-US" altLang="en-US" sz="2000" dirty="0">
                <a:solidFill>
                  <a:srgbClr val="37474F"/>
                </a:solidFill>
                <a:latin typeface="Roboto Mono"/>
              </a:rPr>
              <a:t>.name -v </a:t>
            </a:r>
            <a:r>
              <a:rPr lang="en-US" altLang="en-US" sz="2000" dirty="0">
                <a:solidFill>
                  <a:srgbClr val="C53929"/>
                </a:solidFill>
                <a:latin typeface="Roboto Mono"/>
              </a:rPr>
              <a:t>500</a:t>
            </a:r>
            <a:r>
              <a:rPr lang="en-US" altLang="en-US" sz="200" dirty="0"/>
              <a:t> </a:t>
            </a:r>
            <a:endParaRPr lang="en-US" altLang="en-US" sz="4400" dirty="0">
              <a:latin typeface="Arial" panose="020B0604020202020204" pitchFamily="34" charset="0"/>
            </a:endParaRPr>
          </a:p>
          <a:p>
            <a:pPr lvl="1"/>
            <a:endParaRPr lang="en-US" altLang="en-US" sz="4400" dirty="0">
              <a:latin typeface="Arial" panose="020B0604020202020204" pitchFamily="34" charset="0"/>
            </a:endParaRP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673" y="207641"/>
            <a:ext cx="2589127" cy="1157428"/>
          </a:xfrm>
          <a:prstGeom prst="rect">
            <a:avLst/>
          </a:prstGeom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52400" y="165580"/>
            <a:ext cx="65" cy="43083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76176" rIns="0" bIns="7617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7749" y="185870"/>
            <a:ext cx="72901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https://developer.android.com/studio/test/monkey</a:t>
            </a:r>
          </a:p>
        </p:txBody>
      </p:sp>
    </p:spTree>
    <p:extLst>
      <p:ext uri="{BB962C8B-B14F-4D97-AF65-F5344CB8AC3E}">
        <p14:creationId xmlns:p14="http://schemas.microsoft.com/office/powerpoint/2010/main" val="359589363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(from the Web)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749" y="1676400"/>
            <a:ext cx="9490075" cy="4953000"/>
          </a:xfrm>
        </p:spPr>
        <p:txBody>
          <a:bodyPr/>
          <a:lstStyle/>
          <a:p>
            <a:r>
              <a:rPr lang="en-US" dirty="0" err="1"/>
              <a:t>adb</a:t>
            </a:r>
            <a:r>
              <a:rPr lang="en-US" dirty="0"/>
              <a:t> -s emulator-5554 shell monkey -v 500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-1180" t="15294" r="-1"/>
          <a:stretch/>
        </p:blipFill>
        <p:spPr>
          <a:xfrm>
            <a:off x="608012" y="2312436"/>
            <a:ext cx="4800600" cy="4340913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012" y="2342916"/>
            <a:ext cx="7232511" cy="204859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408612" y="6581001"/>
            <a:ext cx="4949825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Source: http://sunmr.blogspot.com/2015/08/android-monkey-test.html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19BAE38-CB07-410A-9D07-B2F5E00BCFDF}"/>
                  </a:ext>
                </a:extLst>
              </p14:cNvPr>
              <p14:cNvContentPartPr/>
              <p14:nvPr/>
            </p14:nvContentPartPr>
            <p14:xfrm>
              <a:off x="263520" y="2155680"/>
              <a:ext cx="7502760" cy="2092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19BAE38-CB07-410A-9D07-B2F5E00BCFD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160" y="2146320"/>
                <a:ext cx="7521480" cy="21114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6FA17D2-1219-7229-F0B9-3A063F0F57AB}"/>
              </a:ext>
            </a:extLst>
          </p:cNvPr>
          <p:cNvSpPr txBox="1"/>
          <p:nvPr/>
        </p:nvSpPr>
        <p:spPr>
          <a:xfrm rot="16200000">
            <a:off x="-766589" y="3238231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Event probability</a:t>
            </a:r>
            <a:endParaRPr lang="en-HK" sz="1800" dirty="0"/>
          </a:p>
        </p:txBody>
      </p:sp>
    </p:spTree>
    <p:extLst>
      <p:ext uri="{BB962C8B-B14F-4D97-AF65-F5344CB8AC3E}">
        <p14:creationId xmlns:p14="http://schemas.microsoft.com/office/powerpoint/2010/main" val="312611749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32125"/>
            <a:ext cx="1442420" cy="39506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Monkey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749" y="1676400"/>
            <a:ext cx="5605463" cy="4953000"/>
          </a:xfrm>
        </p:spPr>
        <p:txBody>
          <a:bodyPr/>
          <a:lstStyle/>
          <a:p>
            <a:r>
              <a:rPr lang="en-US" sz="2400" dirty="0"/>
              <a:t>The Monkey tool emulates user interaction with an app. It generates and injects gestures commands (see the table on the right) or system events based on a predefined event frequency distribution into the app’s event input stream. </a:t>
            </a:r>
          </a:p>
          <a:p>
            <a:r>
              <a:rPr lang="en-US" sz="2400" dirty="0"/>
              <a:t>The tool watches for exceptional conditions, e.g., the app crashing or throwing an exception. </a:t>
            </a:r>
          </a:p>
          <a:p>
            <a:r>
              <a:rPr lang="en-US" sz="2400" dirty="0"/>
              <a:t>The tool can vary the “throttle”, i.e., the time delays between events; by default, there is no delay between events (throttle = 0).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093" y="2843348"/>
            <a:ext cx="3877403" cy="3333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39444" y="132125"/>
            <a:ext cx="5188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Monkey’s command line argument. </a:t>
            </a:r>
          </a:p>
          <a:p>
            <a:r>
              <a:rPr lang="en-US" sz="2400" dirty="0"/>
              <a:t>Developers can specify the distribution of kind of events to define a </a:t>
            </a:r>
            <a:r>
              <a:rPr lang="en-US" sz="2400" b="1" dirty="0"/>
              <a:t>test profile</a:t>
            </a:r>
            <a:r>
              <a:rPr lang="en-US" sz="2400" dirty="0"/>
              <a:t>. 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8083A08-7765-47A0-956F-1CD31F560982}"/>
              </a:ext>
            </a:extLst>
          </p:cNvPr>
          <p:cNvSpPr/>
          <p:nvPr/>
        </p:nvSpPr>
        <p:spPr bwMode="auto">
          <a:xfrm>
            <a:off x="7542212" y="228600"/>
            <a:ext cx="685800" cy="304800"/>
          </a:xfrm>
          <a:prstGeom prst="rightArrow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HK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609557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Monkey</a:t>
            </a:r>
            <a:br>
              <a:rPr lang="en-US" sz="4000" dirty="0"/>
            </a:br>
            <a:r>
              <a:rPr lang="en-US" sz="4000" dirty="0"/>
              <a:t>[Crash (Yes), Code Coverage (No)]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227012" y="1535113"/>
            <a:ext cx="4643438" cy="639762"/>
          </a:xfrm>
        </p:spPr>
        <p:txBody>
          <a:bodyPr/>
          <a:lstStyle/>
          <a:p>
            <a:r>
              <a:rPr lang="en-US" b="0" dirty="0"/>
              <a:t>Find crash via stress test? </a:t>
            </a:r>
            <a:r>
              <a:rPr lang="en-US" dirty="0"/>
              <a:t>Yes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5030788" y="1670655"/>
            <a:ext cx="4376737" cy="639762"/>
          </a:xfrm>
        </p:spPr>
        <p:txBody>
          <a:bodyPr/>
          <a:lstStyle/>
          <a:p>
            <a:r>
              <a:rPr lang="en-US" dirty="0"/>
              <a:t>Manual testing has better code coverage than Monkey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2108039"/>
            <a:ext cx="4038600" cy="40641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0412" y="6221906"/>
            <a:ext cx="2509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(set throttle = 0)</a:t>
            </a:r>
          </a:p>
        </p:txBody>
      </p:sp>
      <p:pic>
        <p:nvPicPr>
          <p:cNvPr id="13" name="Content Placeholder 12" descr="Screen Clippin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812" y="2326225"/>
            <a:ext cx="3057287" cy="1712375"/>
          </a:xfrm>
        </p:spPr>
      </p:pic>
      <p:sp>
        <p:nvSpPr>
          <p:cNvPr id="14" name="Text Placeholder 7"/>
          <p:cNvSpPr txBox="1">
            <a:spLocks/>
          </p:cNvSpPr>
          <p:nvPr/>
        </p:nvSpPr>
        <p:spPr bwMode="auto">
          <a:xfrm>
            <a:off x="4606924" y="4547583"/>
            <a:ext cx="5295901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None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None/>
              <a:defRPr sz="2000" b="1">
                <a:solidFill>
                  <a:schemeClr val="tx1"/>
                </a:solidFill>
                <a:latin typeface="+mn-lt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None/>
              <a:defRPr sz="1800" b="1">
                <a:solidFill>
                  <a:schemeClr val="tx1"/>
                </a:solidFill>
                <a:latin typeface="+mn-lt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None/>
              <a:defRPr sz="1600" b="1">
                <a:solidFill>
                  <a:schemeClr val="tx1"/>
                </a:solidFill>
                <a:latin typeface="+mn-lt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None/>
              <a:defRPr sz="1600" b="1">
                <a:solidFill>
                  <a:schemeClr val="tx1"/>
                </a:solidFill>
                <a:latin typeface="+mn-lt"/>
              </a:defRPr>
            </a:lvl5pPr>
            <a:lvl6pPr marL="22860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None/>
              <a:defRPr sz="1600" b="1">
                <a:solidFill>
                  <a:schemeClr val="tx1"/>
                </a:solidFill>
                <a:latin typeface="+mn-lt"/>
              </a:defRPr>
            </a:lvl6pPr>
            <a:lvl7pPr marL="27432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None/>
              <a:defRPr sz="1600" b="1">
                <a:solidFill>
                  <a:schemeClr val="tx1"/>
                </a:solidFill>
                <a:latin typeface="+mn-lt"/>
              </a:defRPr>
            </a:lvl7pPr>
            <a:lvl8pPr marL="32004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None/>
              <a:defRPr sz="1600" b="1">
                <a:solidFill>
                  <a:schemeClr val="tx1"/>
                </a:solidFill>
                <a:latin typeface="+mn-lt"/>
              </a:defRPr>
            </a:lvl8pPr>
            <a:lvl9pPr marL="36576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None/>
              <a:defRPr sz="16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Setting different time delays is insignificant to improve code coverage </a:t>
            </a:r>
          </a:p>
        </p:txBody>
      </p:sp>
      <p:pic>
        <p:nvPicPr>
          <p:cNvPr id="15" name="Picture 1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812" y="5187345"/>
            <a:ext cx="3168745" cy="160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8759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Program Testing?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Conduct </a:t>
            </a:r>
            <a:r>
              <a:rPr lang="en-US" sz="2800" b="1" dirty="0"/>
              <a:t>validation</a:t>
            </a:r>
            <a:r>
              <a:rPr lang="en-US" sz="2800" dirty="0"/>
              <a:t> on a program to find bugs or demonstrate the program working under certain scenarios (acceptance test).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34971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D9E02C7-F627-4813-A511-11F5D6501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749" y="266700"/>
            <a:ext cx="9490075" cy="1104900"/>
          </a:xfrm>
        </p:spPr>
        <p:txBody>
          <a:bodyPr/>
          <a:lstStyle/>
          <a:p>
            <a:r>
              <a:rPr lang="en-US" dirty="0"/>
              <a:t>Other Android Fuzzing Tools [11]</a:t>
            </a:r>
            <a:br>
              <a:rPr lang="en-US" dirty="0"/>
            </a:br>
            <a:r>
              <a:rPr lang="en-US" sz="3200" dirty="0"/>
              <a:t>Lower code coverage and fewer crashes than monkey</a:t>
            </a:r>
            <a:endParaRPr lang="en-HK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5B526-AAEF-41D2-8A10-1CB36D72B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FA675B-1F56-4A1F-B974-9460B94FF87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3074" name="Picture 2" descr="http://bear.cc.gatech.edu/~shauvik/androtest/results/cov_variance.png">
            <a:extLst>
              <a:ext uri="{FF2B5EF4-FFF2-40B4-BE49-F238E27FC236}">
                <a16:creationId xmlns:a16="http://schemas.microsoft.com/office/drawing/2014/main" id="{4F13A2B6-0142-4E45-94F2-294375331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563" y="1714500"/>
            <a:ext cx="600075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bear.cc.gatech.edu/~shauvik/androtest/results/progress.png">
            <a:extLst>
              <a:ext uri="{FF2B5EF4-FFF2-40B4-BE49-F238E27FC236}">
                <a16:creationId xmlns:a16="http://schemas.microsoft.com/office/drawing/2014/main" id="{75DFAE1F-D1AF-427C-8F1B-DD54D0C10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038" y="1541045"/>
            <a:ext cx="434975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bear.cc.gatech.edu/~shauvik/androtest/results/failures.png">
            <a:extLst>
              <a:ext uri="{FF2B5EF4-FFF2-40B4-BE49-F238E27FC236}">
                <a16:creationId xmlns:a16="http://schemas.microsoft.com/office/drawing/2014/main" id="{176B51DF-A322-446E-AA6C-4F8654F1F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475" y="4076699"/>
            <a:ext cx="3190876" cy="255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249031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DC2077D-0FB2-46AE-A222-B3D190A05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Variants of Monkey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A9DE5D-A2E6-4D7C-A4A2-158526B2F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918" y="1420846"/>
            <a:ext cx="9036050" cy="4953000"/>
          </a:xfrm>
        </p:spPr>
        <p:txBody>
          <a:bodyPr/>
          <a:lstStyle/>
          <a:p>
            <a:endParaRPr lang="en-HK" dirty="0"/>
          </a:p>
          <a:p>
            <a:endParaRPr lang="en-HK" dirty="0"/>
          </a:p>
          <a:p>
            <a:endParaRPr lang="en-HK" dirty="0"/>
          </a:p>
          <a:p>
            <a:r>
              <a:rPr lang="en-HK" sz="2800" dirty="0"/>
              <a:t>You can build your own </a:t>
            </a:r>
            <a:r>
              <a:rPr lang="en-HK" sz="2800" dirty="0" err="1"/>
              <a:t>fuzzer</a:t>
            </a:r>
            <a:endParaRPr lang="en-HK" sz="2800" dirty="0"/>
          </a:p>
          <a:p>
            <a:r>
              <a:rPr lang="en-HK" sz="2800" dirty="0"/>
              <a:t>The best-known fuzzing tool is </a:t>
            </a:r>
            <a:r>
              <a:rPr lang="en-HK" sz="2800" b="1" dirty="0"/>
              <a:t>American Fuzzy Lop (AFL) </a:t>
            </a:r>
            <a:r>
              <a:rPr lang="en-HK" sz="2800" dirty="0"/>
              <a:t>[8], a grey-box mutation-based feedback-based </a:t>
            </a:r>
            <a:r>
              <a:rPr lang="en-HK" sz="2800" dirty="0" err="1"/>
              <a:t>fuzzer</a:t>
            </a:r>
            <a:r>
              <a:rPr lang="en-HK" sz="2800" dirty="0"/>
              <a:t> for </a:t>
            </a:r>
            <a:r>
              <a:rPr lang="en-HK" sz="2800" dirty="0" err="1"/>
              <a:t>gcc</a:t>
            </a:r>
            <a:r>
              <a:rPr lang="en-HK" sz="2800" dirty="0"/>
              <a:t>/clang </a:t>
            </a:r>
            <a:r>
              <a:rPr lang="en-HK" sz="2800" dirty="0" err="1"/>
              <a:t>c++</a:t>
            </a:r>
            <a:r>
              <a:rPr lang="en-HK" sz="2800" dirty="0"/>
              <a:t> code projects. It has been ported to support testing the code written in other programming languages and beyond </a:t>
            </a:r>
            <a:r>
              <a:rPr lang="en-HK" sz="2800" dirty="0" err="1"/>
              <a:t>Lunix</a:t>
            </a:r>
            <a:r>
              <a:rPr lang="en-HK" sz="2800" dirty="0"/>
              <a:t>.</a:t>
            </a:r>
          </a:p>
          <a:p>
            <a:pPr lvl="1"/>
            <a:r>
              <a:rPr lang="en-HK" sz="2400" dirty="0"/>
              <a:t>E.g., for Windows binaries: </a:t>
            </a:r>
            <a:r>
              <a:rPr lang="en-HK" sz="2400" dirty="0">
                <a:hlinkClick r:id="rId2"/>
              </a:rPr>
              <a:t>https://github.com/ivanfratric/winafl</a:t>
            </a:r>
            <a:endParaRPr lang="en-HK" sz="2400" dirty="0"/>
          </a:p>
          <a:p>
            <a:pPr lvl="1"/>
            <a:r>
              <a:rPr lang="en-HK" sz="2400" dirty="0"/>
              <a:t>E.g., for Android app: </a:t>
            </a:r>
            <a:r>
              <a:rPr lang="en-HK" sz="2400" dirty="0">
                <a:hlinkClick r:id="rId3"/>
              </a:rPr>
              <a:t>https://github.com/ele7enxxh/android-afl</a:t>
            </a:r>
            <a:r>
              <a:rPr lang="en-HK" sz="2400" dirty="0"/>
              <a:t>  </a:t>
            </a:r>
          </a:p>
          <a:p>
            <a:endParaRPr lang="en-HK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14F904-2F0A-4638-8913-8828D7ECC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FA675B-1F56-4A1F-B974-9460B94FF877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8AF9AC-A2A6-4EEB-AD2D-5DF0FA8045D0}"/>
              </a:ext>
            </a:extLst>
          </p:cNvPr>
          <p:cNvSpPr/>
          <p:nvPr/>
        </p:nvSpPr>
        <p:spPr bwMode="auto">
          <a:xfrm>
            <a:off x="709947" y="1931887"/>
            <a:ext cx="2286000" cy="9906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HK" dirty="0">
                <a:solidFill>
                  <a:schemeClr val="tx1"/>
                </a:solidFill>
                <a:latin typeface="Times New Roman" pitchFamily="18" charset="0"/>
              </a:rPr>
              <a:t>Test profile generation</a:t>
            </a:r>
            <a:endParaRPr kumimoji="0" lang="en-HK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892941-5E22-4BB3-A334-F35ECDC5D453}"/>
              </a:ext>
            </a:extLst>
          </p:cNvPr>
          <p:cNvSpPr/>
          <p:nvPr/>
        </p:nvSpPr>
        <p:spPr bwMode="auto">
          <a:xfrm>
            <a:off x="3912728" y="1931887"/>
            <a:ext cx="1524000" cy="9906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HK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Fuzzing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F69974-E3EF-4227-AE93-A92F5BFA530B}"/>
              </a:ext>
            </a:extLst>
          </p:cNvPr>
          <p:cNvSpPr/>
          <p:nvPr/>
        </p:nvSpPr>
        <p:spPr>
          <a:xfrm>
            <a:off x="787818" y="396387"/>
            <a:ext cx="83899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dirty="0"/>
              <a:t>https://developer.android.com/studio/test/monkeyrunner/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FF4CE1-72BD-45F3-9B9E-FC450D27773D}"/>
              </a:ext>
            </a:extLst>
          </p:cNvPr>
          <p:cNvSpPr txBox="1"/>
          <p:nvPr/>
        </p:nvSpPr>
        <p:spPr>
          <a:xfrm>
            <a:off x="273216" y="-57075"/>
            <a:ext cx="7983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2000" dirty="0">
                <a:solidFill>
                  <a:srgbClr val="00B050"/>
                </a:solidFill>
              </a:rPr>
              <a:t>Instead of command-line monkey, one can write code to interact with an API version of monkey, and thus produce one’s own (simple) fuzz testing tool.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0FB429-7FCA-48D5-9B7C-CCE6ADBF637F}"/>
              </a:ext>
            </a:extLst>
          </p:cNvPr>
          <p:cNvSpPr/>
          <p:nvPr/>
        </p:nvSpPr>
        <p:spPr bwMode="auto">
          <a:xfrm>
            <a:off x="6381208" y="1915845"/>
            <a:ext cx="2333708" cy="9906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HK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Result Visualization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CB52A70-54BB-4F5A-BAFB-9B8A1013A422}"/>
              </a:ext>
            </a:extLst>
          </p:cNvPr>
          <p:cNvSpPr/>
          <p:nvPr/>
        </p:nvSpPr>
        <p:spPr bwMode="auto">
          <a:xfrm>
            <a:off x="480511" y="1514792"/>
            <a:ext cx="8710864" cy="1748590"/>
          </a:xfrm>
          <a:custGeom>
            <a:avLst/>
            <a:gdLst>
              <a:gd name="connsiteX0" fmla="*/ 16043 w 8710864"/>
              <a:gd name="connsiteY0" fmla="*/ 224590 h 1748590"/>
              <a:gd name="connsiteX1" fmla="*/ 32085 w 8710864"/>
              <a:gd name="connsiteY1" fmla="*/ 1732548 h 1748590"/>
              <a:gd name="connsiteX2" fmla="*/ 8710864 w 8710864"/>
              <a:gd name="connsiteY2" fmla="*/ 1748590 h 1748590"/>
              <a:gd name="connsiteX3" fmla="*/ 8710864 w 8710864"/>
              <a:gd name="connsiteY3" fmla="*/ 176463 h 1748590"/>
              <a:gd name="connsiteX4" fmla="*/ 2261937 w 8710864"/>
              <a:gd name="connsiteY4" fmla="*/ 240632 h 1748590"/>
              <a:gd name="connsiteX5" fmla="*/ 2261937 w 8710864"/>
              <a:gd name="connsiteY5" fmla="*/ 0 h 1748590"/>
              <a:gd name="connsiteX6" fmla="*/ 0 w 8710864"/>
              <a:gd name="connsiteY6" fmla="*/ 32084 h 1748590"/>
              <a:gd name="connsiteX7" fmla="*/ 16043 w 8710864"/>
              <a:gd name="connsiteY7" fmla="*/ 304800 h 174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0864" h="1748590">
                <a:moveTo>
                  <a:pt x="16043" y="224590"/>
                </a:moveTo>
                <a:lnTo>
                  <a:pt x="32085" y="1732548"/>
                </a:lnTo>
                <a:lnTo>
                  <a:pt x="8710864" y="1748590"/>
                </a:lnTo>
                <a:lnTo>
                  <a:pt x="8710864" y="176463"/>
                </a:lnTo>
                <a:lnTo>
                  <a:pt x="2261937" y="240632"/>
                </a:lnTo>
                <a:lnTo>
                  <a:pt x="2261937" y="0"/>
                </a:lnTo>
                <a:lnTo>
                  <a:pt x="0" y="32084"/>
                </a:lnTo>
                <a:lnTo>
                  <a:pt x="16043" y="304800"/>
                </a:lnTo>
              </a:path>
            </a:pathLst>
          </a:cu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HK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5179AA-3DCF-4FB4-A636-4DDBB7266FEA}"/>
              </a:ext>
            </a:extLst>
          </p:cNvPr>
          <p:cNvSpPr txBox="1"/>
          <p:nvPr/>
        </p:nvSpPr>
        <p:spPr>
          <a:xfrm>
            <a:off x="709947" y="1420846"/>
            <a:ext cx="1603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400" dirty="0" err="1"/>
              <a:t>myMonkey</a:t>
            </a:r>
            <a:endParaRPr lang="en-HK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5DEE353-F180-4F16-8424-F466DE1C094D}"/>
              </a:ext>
            </a:extLst>
          </p:cNvPr>
          <p:cNvCxnSpPr>
            <a:stCxn id="10" idx="3"/>
            <a:endCxn id="12" idx="1"/>
          </p:cNvCxnSpPr>
          <p:nvPr/>
        </p:nvCxnSpPr>
        <p:spPr bwMode="auto">
          <a:xfrm>
            <a:off x="2995947" y="2427187"/>
            <a:ext cx="916781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09F03E3-5BDB-4930-A3CE-10D7E6413032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 bwMode="auto">
          <a:xfrm flipV="1">
            <a:off x="5436728" y="2411145"/>
            <a:ext cx="944480" cy="1604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0A928B0-38B7-4C6B-917A-572D9D3F31B9}"/>
              </a:ext>
            </a:extLst>
          </p:cNvPr>
          <p:cNvCxnSpPr>
            <a:cxnSpLocks/>
            <a:endCxn id="12" idx="0"/>
          </p:cNvCxnSpPr>
          <p:nvPr/>
        </p:nvCxnSpPr>
        <p:spPr bwMode="auto">
          <a:xfrm flipH="1">
            <a:off x="4674728" y="853224"/>
            <a:ext cx="1876884" cy="107866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0344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02FD0-B537-4B9C-ADBA-349BF4519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HK" dirty="0"/>
            </a:br>
            <a:r>
              <a:rPr lang="en-HK" dirty="0"/>
              <a:t>American Fuzzy Lop (AFL)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E97AE-CFBC-43F6-B1A9-79D7EF500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749" y="1676400"/>
            <a:ext cx="8577263" cy="4953000"/>
          </a:xfrm>
        </p:spPr>
        <p:txBody>
          <a:bodyPr/>
          <a:lstStyle/>
          <a:p>
            <a:r>
              <a:rPr lang="en-HK" sz="2400" b="1" dirty="0"/>
              <a:t>Feedback-based</a:t>
            </a:r>
            <a:r>
              <a:rPr lang="en-HK" sz="2400" dirty="0"/>
              <a:t>: run, get info from previous runs in guiding the selection of the next input</a:t>
            </a:r>
          </a:p>
          <a:p>
            <a:r>
              <a:rPr lang="en-HK" sz="2400" b="1" dirty="0"/>
              <a:t>Mutation-based</a:t>
            </a:r>
            <a:r>
              <a:rPr lang="en-HK" sz="2400" dirty="0"/>
              <a:t>: change inputs to become new inputs</a:t>
            </a:r>
          </a:p>
          <a:p>
            <a:r>
              <a:rPr lang="en-HK" sz="2400" b="1" dirty="0"/>
              <a:t>Grey-box</a:t>
            </a:r>
            <a:r>
              <a:rPr lang="en-HK" sz="2400" dirty="0"/>
              <a:t>: need both input seeds and code coverage</a:t>
            </a:r>
          </a:p>
          <a:p>
            <a:endParaRPr lang="en-HK" sz="1400" dirty="0"/>
          </a:p>
          <a:p>
            <a:pPr marL="0" indent="0">
              <a:buNone/>
            </a:pPr>
            <a:r>
              <a:rPr lang="en-HK" sz="2400" dirty="0"/>
              <a:t>The basic strategy of AFL:</a:t>
            </a:r>
          </a:p>
          <a:p>
            <a:pPr marL="514350" indent="-514350">
              <a:buFont typeface="+mj-lt"/>
              <a:buAutoNum type="arabicPeriod"/>
            </a:pPr>
            <a:r>
              <a:rPr lang="en-HK" sz="2400" dirty="0"/>
              <a:t>Start with a small set of input sample files as a queue of inputs</a:t>
            </a:r>
          </a:p>
          <a:p>
            <a:pPr marL="977900" lvl="1" indent="-514350"/>
            <a:r>
              <a:rPr lang="en-HK" sz="2000" dirty="0"/>
              <a:t>The test cases for user stories (in Scrum) can be these seed files</a:t>
            </a:r>
          </a:p>
          <a:p>
            <a:pPr marL="514350" indent="-514350">
              <a:buFont typeface="+mj-lt"/>
              <a:buAutoNum type="arabicPeriod"/>
            </a:pPr>
            <a:r>
              <a:rPr lang="en-HK" sz="2400" dirty="0"/>
              <a:t>Mutate “randomly” an input file from the queue  </a:t>
            </a:r>
          </a:p>
          <a:p>
            <a:pPr marL="514350" indent="-514350">
              <a:buFont typeface="+mj-lt"/>
              <a:buAutoNum type="arabicPeriod"/>
            </a:pPr>
            <a:r>
              <a:rPr lang="en-HK" sz="2400" dirty="0"/>
              <a:t>If the mutated file reaches new or simpler path(s) (in log2 sense), add it to the queue</a:t>
            </a:r>
          </a:p>
          <a:p>
            <a:endParaRPr lang="en-HK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092FE-F753-4D48-A197-2261A8FDE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228552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EF20-9836-47BD-B213-B030F301B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750" y="266700"/>
            <a:ext cx="5078652" cy="1104900"/>
          </a:xfrm>
        </p:spPr>
        <p:txBody>
          <a:bodyPr/>
          <a:lstStyle/>
          <a:p>
            <a:r>
              <a:rPr lang="en-HK" dirty="0"/>
              <a:t>American Fuzzy Lop </a:t>
            </a:r>
            <a:r>
              <a:rPr lang="en-HK" sz="3600" dirty="0"/>
              <a:t>Algorithm [13]</a:t>
            </a:r>
            <a:endParaRPr lang="en-H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CCCD2-7958-4DDC-828A-C5D9B873E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57E7243-5DB8-40AE-9CC3-0F0B892D06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77" y="1491916"/>
            <a:ext cx="4307329" cy="874103"/>
          </a:xfrm>
        </p:spPr>
      </p:pic>
      <p:pic>
        <p:nvPicPr>
          <p:cNvPr id="8" name="Content Placeholder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5096C7E-463C-4B79-9A99-798C1CA0C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1357" y="114300"/>
            <a:ext cx="5183891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A picture containing text, newspaper&#10;&#10;Description generated with very high confidence">
            <a:extLst>
              <a:ext uri="{FF2B5EF4-FFF2-40B4-BE49-F238E27FC236}">
                <a16:creationId xmlns:a16="http://schemas.microsoft.com/office/drawing/2014/main" id="{49D3018C-5A60-4E74-B759-FB184110CF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89" r="-489"/>
          <a:stretch/>
        </p:blipFill>
        <p:spPr>
          <a:xfrm>
            <a:off x="333064" y="2237821"/>
            <a:ext cx="4328391" cy="439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635269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D9E2-6BE4-423C-9145-A215B6029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in the AFL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9FC09-E01C-4A08-AB92-1A51C2E43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sz="2000" dirty="0"/>
              <a:t>Line 4, always select the first element in Queue.</a:t>
            </a:r>
          </a:p>
          <a:p>
            <a:r>
              <a:rPr lang="en-HK" sz="2000" dirty="0" err="1"/>
              <a:t>isWorthFuzzer</a:t>
            </a:r>
            <a:r>
              <a:rPr lang="en-HK" sz="2000" dirty="0"/>
              <a:t>(x): the input x discovered new program branch at line 25 when x was added to </a:t>
            </a:r>
            <a:r>
              <a:rPr lang="en-HK" sz="2000" i="1" dirty="0"/>
              <a:t>Queue (so, always worth fuzzing)</a:t>
            </a:r>
          </a:p>
          <a:p>
            <a:r>
              <a:rPr lang="en-HK" sz="2000" dirty="0"/>
              <a:t> </a:t>
            </a:r>
            <a:r>
              <a:rPr lang="en-HK" sz="2000" dirty="0" err="1"/>
              <a:t>PerformanceScore</a:t>
            </a:r>
            <a:r>
              <a:rPr lang="en-HK" sz="2000" dirty="0"/>
              <a:t>(P, x): return 1 for AFL  </a:t>
            </a:r>
          </a:p>
          <a:p>
            <a:r>
              <a:rPr lang="en-HK" sz="2000" dirty="0"/>
              <a:t>Mutation: a binary string mutation operator</a:t>
            </a:r>
          </a:p>
          <a:p>
            <a:endParaRPr lang="en-HK" sz="2000" dirty="0"/>
          </a:p>
          <a:p>
            <a:endParaRPr lang="en-HK" sz="2000" dirty="0"/>
          </a:p>
          <a:p>
            <a:endParaRPr lang="en-HK" sz="2000" dirty="0"/>
          </a:p>
          <a:p>
            <a:pPr marL="0" indent="0">
              <a:buNone/>
            </a:pPr>
            <a:endParaRPr lang="en-HK" sz="2000" dirty="0"/>
          </a:p>
          <a:p>
            <a:endParaRPr lang="en-HK" sz="2000" dirty="0"/>
          </a:p>
          <a:p>
            <a:endParaRPr lang="en-HK" sz="2000" dirty="0"/>
          </a:p>
          <a:p>
            <a:r>
              <a:rPr lang="en-HK" sz="2000" dirty="0" err="1"/>
              <a:t>newCoverage</a:t>
            </a:r>
            <a:r>
              <a:rPr lang="en-HK" sz="2000" dirty="0"/>
              <a:t>(</a:t>
            </a:r>
            <a:r>
              <a:rPr lang="en-HK" sz="2000" i="1" dirty="0"/>
              <a:t>x</a:t>
            </a:r>
            <a:r>
              <a:rPr lang="en-HK" sz="2000" dirty="0"/>
              <a:t>’s result): e.g., running P(</a:t>
            </a:r>
            <a:r>
              <a:rPr lang="en-HK" sz="2000" i="1" dirty="0"/>
              <a:t>x</a:t>
            </a:r>
            <a:r>
              <a:rPr lang="en-HK" sz="2000" dirty="0"/>
              <a:t>) and find that </a:t>
            </a:r>
            <a:r>
              <a:rPr lang="en-HK" sz="2000" i="1" dirty="0"/>
              <a:t>x</a:t>
            </a:r>
            <a:r>
              <a:rPr lang="en-HK" sz="2000" dirty="0"/>
              <a:t> executes a new branch not covered by any test cases before (or executes a branch an order of magnitude (in binary sense) smaller than previous test cases).</a:t>
            </a:r>
          </a:p>
          <a:p>
            <a:endParaRPr lang="en-HK" sz="2000" dirty="0"/>
          </a:p>
          <a:p>
            <a:endParaRPr lang="en-HK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1F28D-44EC-4B1C-B2C4-AECBBB34D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4A9449-82CD-4FE8-9287-DA003309A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3505200"/>
            <a:ext cx="4660566" cy="2133315"/>
          </a:xfrm>
          <a:prstGeom prst="rect">
            <a:avLst/>
          </a:prstGeom>
        </p:spPr>
      </p:pic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21C8A19-F41D-4554-93C9-DB3F9F2FD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12" y="3524988"/>
            <a:ext cx="5217942" cy="173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84958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EED5F-A6D4-492B-9D0C-32FC196B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Ways to Modify AFL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E122A-EEFD-4C3D-B7E3-A1B4AAD00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141" y="1483895"/>
            <a:ext cx="9499684" cy="4953000"/>
          </a:xfrm>
        </p:spPr>
        <p:txBody>
          <a:bodyPr/>
          <a:lstStyle/>
          <a:p>
            <a:r>
              <a:rPr lang="en-HK" sz="2400" dirty="0"/>
              <a:t>Why not replacing the set of mutation operators in AFL by a new mutation tool?</a:t>
            </a:r>
          </a:p>
          <a:p>
            <a:pPr lvl="1"/>
            <a:r>
              <a:rPr lang="en-HK" sz="2000" dirty="0"/>
              <a:t>Yes. Try </a:t>
            </a:r>
            <a:r>
              <a:rPr lang="en-HK" sz="2000" dirty="0" err="1"/>
              <a:t>radamsa</a:t>
            </a:r>
            <a:r>
              <a:rPr lang="en-HK" sz="2000" dirty="0"/>
              <a:t>. </a:t>
            </a:r>
            <a:r>
              <a:rPr lang="en-HK" sz="2000" dirty="0">
                <a:hlinkClick r:id="rId2"/>
              </a:rPr>
              <a:t>https://gitlab.com/akihe/radamsa</a:t>
            </a:r>
            <a:endParaRPr lang="en-HK" sz="2000" dirty="0"/>
          </a:p>
          <a:p>
            <a:pPr lvl="1"/>
            <a:r>
              <a:rPr lang="en-HK" sz="2000" dirty="0"/>
              <a:t>Yes. Write your own set of mutation operators</a:t>
            </a:r>
          </a:p>
          <a:p>
            <a:r>
              <a:rPr lang="en-HK" sz="2400" dirty="0" err="1"/>
              <a:t>PerformanceScore</a:t>
            </a:r>
            <a:r>
              <a:rPr lang="en-HK" sz="2400" dirty="0"/>
              <a:t>(x) should be fixed when the same input is selected?</a:t>
            </a:r>
          </a:p>
          <a:p>
            <a:pPr lvl="1"/>
            <a:r>
              <a:rPr lang="en-HK" sz="2000" b="1" dirty="0"/>
              <a:t>Any good idea </a:t>
            </a:r>
            <a:r>
              <a:rPr lang="en-HK" sz="2000" dirty="0"/>
              <a:t>to make the score returned for the same input x be adaptive?</a:t>
            </a:r>
          </a:p>
          <a:p>
            <a:r>
              <a:rPr lang="en-HK" sz="2400" dirty="0"/>
              <a:t>Can we change AFL to a pure block-box </a:t>
            </a:r>
            <a:r>
              <a:rPr lang="en-HK" sz="2400" dirty="0" err="1"/>
              <a:t>fuzzer</a:t>
            </a:r>
            <a:r>
              <a:rPr lang="en-HK" sz="2400" dirty="0"/>
              <a:t> or GUI </a:t>
            </a:r>
            <a:r>
              <a:rPr lang="en-HK" sz="2400" dirty="0" err="1"/>
              <a:t>fuzzer</a:t>
            </a:r>
            <a:r>
              <a:rPr lang="en-HK" sz="2400" dirty="0"/>
              <a:t>?</a:t>
            </a:r>
          </a:p>
          <a:p>
            <a:pPr lvl="1"/>
            <a:r>
              <a:rPr lang="en-HK" sz="2000" dirty="0"/>
              <a:t>Yes. How to modify Algorithm of AFL? </a:t>
            </a:r>
            <a:r>
              <a:rPr lang="en-HK" sz="2000" b="1" dirty="0"/>
              <a:t>Any good idea?</a:t>
            </a:r>
            <a:endParaRPr lang="en-HK" sz="2000" dirty="0"/>
          </a:p>
          <a:p>
            <a:pPr lvl="2"/>
            <a:r>
              <a:rPr lang="en-HK" sz="1800" dirty="0"/>
              <a:t>Probably, </a:t>
            </a:r>
            <a:r>
              <a:rPr lang="en-HK" sz="1800" dirty="0" err="1"/>
              <a:t>newCoverage</a:t>
            </a:r>
            <a:r>
              <a:rPr lang="en-HK" sz="1800" dirty="0"/>
              <a:t>(x’s result) is determined from program output, or compare x against those inputs in </a:t>
            </a:r>
            <a:r>
              <a:rPr lang="en-HK" sz="1800" i="1" dirty="0"/>
              <a:t>Queue. </a:t>
            </a:r>
          </a:p>
          <a:p>
            <a:pPr lvl="2"/>
            <a:r>
              <a:rPr lang="en-HK" sz="1800" dirty="0"/>
              <a:t>Can we use </a:t>
            </a:r>
            <a:r>
              <a:rPr lang="en-HK" sz="1800" dirty="0" err="1"/>
              <a:t>UIAutomator</a:t>
            </a:r>
            <a:r>
              <a:rPr lang="en-HK" sz="1800" dirty="0"/>
              <a:t> API in Android to check Widget coverage and integrate with Monkey to generate better inputs?</a:t>
            </a:r>
          </a:p>
          <a:p>
            <a:r>
              <a:rPr lang="en-HK" sz="2600" dirty="0"/>
              <a:t>Any better way to find more unexplored paths? see [13]</a:t>
            </a:r>
          </a:p>
          <a:p>
            <a:r>
              <a:rPr lang="en-HK" sz="2600" dirty="0"/>
              <a:t>A faster version of AFL? See [14]. </a:t>
            </a:r>
            <a:r>
              <a:rPr lang="en-HK" sz="2000" dirty="0"/>
              <a:t>Google </a:t>
            </a:r>
            <a:r>
              <a:rPr lang="en-HK" sz="2000" dirty="0" err="1"/>
              <a:t>ossfuzzer</a:t>
            </a:r>
            <a:r>
              <a:rPr lang="en-HK" sz="2000" dirty="0"/>
              <a:t> is built on top of </a:t>
            </a:r>
            <a:r>
              <a:rPr lang="en-HK" sz="2000" dirty="0" err="1"/>
              <a:t>afl</a:t>
            </a:r>
            <a:r>
              <a:rPr lang="en-HK" sz="2000" dirty="0"/>
              <a:t>.</a:t>
            </a:r>
            <a:endParaRPr lang="en-HK" sz="2600" dirty="0"/>
          </a:p>
          <a:p>
            <a:endParaRPr lang="en-HK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07F7D6-44A9-450B-B611-52042EB21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18412" y="6172200"/>
            <a:ext cx="2062162" cy="457200"/>
          </a:xfrm>
        </p:spPr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775239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SideBar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212" y="1371600"/>
            <a:ext cx="9448800" cy="49530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Read Section 4.4 in Ref [3] </a:t>
            </a:r>
          </a:p>
          <a:p>
            <a:pPr lvl="1"/>
            <a:r>
              <a:rPr lang="en-US" sz="1800" dirty="0"/>
              <a:t>What is the consequence of designing an inadequate set of test scenarios?  </a:t>
            </a:r>
          </a:p>
          <a:p>
            <a:pPr lvl="1"/>
            <a:r>
              <a:rPr lang="en-US" sz="1800" dirty="0"/>
              <a:t>Read some low-rated reviews/posts of a high-rated app in an app store (Apply Store, Google Store </a:t>
            </a:r>
            <a:r>
              <a:rPr lang="en-US" sz="1800" dirty="0" err="1"/>
              <a:t>etc</a:t>
            </a:r>
            <a:r>
              <a:rPr lang="en-US" sz="1800" dirty="0"/>
              <a:t>). Can you propose ways to find out what are missing?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Try American Fuzzy Lop together with Address </a:t>
            </a:r>
            <a:r>
              <a:rPr lang="en-HK" sz="2000" dirty="0"/>
              <a:t>Sanitizer (</a:t>
            </a:r>
            <a:r>
              <a:rPr lang="en-HK" sz="2000" dirty="0" err="1"/>
              <a:t>ascan</a:t>
            </a:r>
            <a:r>
              <a:rPr lang="en-HK" sz="2000" dirty="0"/>
              <a:t>)</a:t>
            </a:r>
            <a:r>
              <a:rPr lang="en-US" sz="2000" dirty="0"/>
              <a:t> through the following steps in Tutorial 2 and 3 of  Ref [8]</a:t>
            </a:r>
            <a:r>
              <a:rPr lang="en-HK" sz="2000" dirty="0"/>
              <a:t>, </a:t>
            </a:r>
            <a:r>
              <a:rPr lang="en-US" sz="2000" dirty="0"/>
              <a:t>and then pick a serious program (e.g., see the program list on </a:t>
            </a:r>
            <a:r>
              <a:rPr lang="en-US" sz="2000" dirty="0">
                <a:hlinkClick r:id="rId2"/>
              </a:rPr>
              <a:t>http://lcamtuf.coredump.cx/afl/</a:t>
            </a:r>
            <a:r>
              <a:rPr lang="en-US" sz="2000" dirty="0"/>
              <a:t>) and start fuzzing it.</a:t>
            </a:r>
          </a:p>
          <a:p>
            <a:pPr marL="920750" lvl="1" indent="-457200"/>
            <a:r>
              <a:rPr lang="en-US" sz="2000" dirty="0"/>
              <a:t>The combination of American Fuzzy Lop and Address </a:t>
            </a:r>
            <a:r>
              <a:rPr lang="en-HK" sz="2000" dirty="0"/>
              <a:t>Sanitizer is a gold standard for program fuzzing.</a:t>
            </a:r>
          </a:p>
          <a:p>
            <a:pPr marL="457200" indent="-457200">
              <a:buFont typeface="+mj-lt"/>
              <a:buAutoNum type="arabicPeriod"/>
            </a:pPr>
            <a:r>
              <a:rPr lang="en-HK" sz="2400" dirty="0"/>
              <a:t>There are many open-source Sanitizers to detect different kinds of bugs.</a:t>
            </a:r>
          </a:p>
          <a:p>
            <a:pPr marL="920750" lvl="1" indent="-457200"/>
            <a:r>
              <a:rPr lang="en-HK" sz="2000" dirty="0" err="1"/>
              <a:t>AddressSanitizer</a:t>
            </a:r>
            <a:r>
              <a:rPr lang="en-HK" sz="2000" dirty="0"/>
              <a:t> (</a:t>
            </a:r>
            <a:r>
              <a:rPr lang="en-HK" sz="2000" dirty="0" err="1"/>
              <a:t>ascan</a:t>
            </a:r>
            <a:r>
              <a:rPr lang="en-HK" sz="2000" dirty="0"/>
              <a:t>) for memory corruption bugs (e.g., buffer overflow)</a:t>
            </a:r>
          </a:p>
          <a:p>
            <a:pPr marL="920750" lvl="1" indent="-457200"/>
            <a:r>
              <a:rPr lang="en-HK" sz="2000" dirty="0"/>
              <a:t>Thread Sanitizer (</a:t>
            </a:r>
            <a:r>
              <a:rPr lang="en-HK" sz="2000" dirty="0" err="1"/>
              <a:t>tscan</a:t>
            </a:r>
            <a:r>
              <a:rPr lang="en-HK" sz="2000" dirty="0"/>
              <a:t>) for thread concurrency bugs (e.g., data races)</a:t>
            </a:r>
          </a:p>
          <a:p>
            <a:pPr marL="920750" lvl="1" indent="-457200"/>
            <a:r>
              <a:rPr lang="en-HK" sz="2000" dirty="0" err="1"/>
              <a:t>MemorySanitizer</a:t>
            </a:r>
            <a:r>
              <a:rPr lang="en-HK" sz="2000" dirty="0"/>
              <a:t> (</a:t>
            </a:r>
            <a:r>
              <a:rPr lang="en-HK" sz="2000" dirty="0" err="1"/>
              <a:t>mscan</a:t>
            </a:r>
            <a:r>
              <a:rPr lang="en-HK" sz="2000" dirty="0"/>
              <a:t>) for of uninitialized reads bugs</a:t>
            </a:r>
          </a:p>
          <a:p>
            <a:pPr marL="920750" lvl="1" indent="-457200"/>
            <a:r>
              <a:rPr lang="en-HK" sz="2000" dirty="0" err="1"/>
              <a:t>UndefinedBehaviorSanitizer</a:t>
            </a:r>
            <a:r>
              <a:rPr lang="en-HK" sz="2000" dirty="0"/>
              <a:t> (</a:t>
            </a:r>
            <a:r>
              <a:rPr lang="en-HK" sz="2000" dirty="0" err="1"/>
              <a:t>ubscan</a:t>
            </a:r>
            <a:r>
              <a:rPr lang="en-HK" sz="2000" dirty="0"/>
              <a:t>), Kernel Address Sanitizer (</a:t>
            </a:r>
            <a:r>
              <a:rPr lang="en-HK" sz="2000" dirty="0" err="1"/>
              <a:t>kascan</a:t>
            </a:r>
            <a:r>
              <a:rPr lang="en-HK" sz="2000" dirty="0"/>
              <a:t>)</a:t>
            </a:r>
          </a:p>
          <a:p>
            <a:pPr marL="920750" lvl="1" indent="-457200"/>
            <a:r>
              <a:rPr lang="en-HK" sz="2000" b="1" dirty="0"/>
              <a:t>Some of them are available for testing Android apps: </a:t>
            </a:r>
            <a:r>
              <a:rPr lang="en-HK" sz="2000" dirty="0"/>
              <a:t>https://source.android.com/devices/tech/debug/sanitizers</a:t>
            </a:r>
          </a:p>
          <a:p>
            <a:pPr marL="1320800" lvl="2" indent="-457200"/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50170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4D02E-382A-4463-9AAA-1A7E4BFFF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OK, Crashes Found. So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5BB2F-C2F6-4BA9-94F2-5DD4AD982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sz="2400" dirty="0"/>
              <a:t>Fuzzing finds crashes or ANR (App Not Responding), so-called code vulnerabilities</a:t>
            </a:r>
          </a:p>
          <a:p>
            <a:endParaRPr lang="en-HK" sz="2400" dirty="0"/>
          </a:p>
          <a:p>
            <a:r>
              <a:rPr lang="en-HK" sz="2400" dirty="0"/>
              <a:t>In most cases, developers may start debugging based on the failing test cases (e.g., with stack traces)</a:t>
            </a:r>
          </a:p>
          <a:p>
            <a:pPr lvl="1"/>
            <a:r>
              <a:rPr lang="en-HK" sz="2000" dirty="0"/>
              <a:t>How do we know we have fixed the problem?</a:t>
            </a:r>
          </a:p>
          <a:p>
            <a:pPr lvl="1"/>
            <a:endParaRPr lang="en-HK" sz="2000" dirty="0"/>
          </a:p>
          <a:p>
            <a:r>
              <a:rPr lang="en-HK" sz="2400" dirty="0"/>
              <a:t>If an input is long (e.g., crash a computer game by fuzzing), the debugging will be tedious and slow. </a:t>
            </a:r>
          </a:p>
          <a:p>
            <a:pPr lvl="1"/>
            <a:r>
              <a:rPr lang="en-HK" sz="2000" dirty="0"/>
              <a:t>More desirable to find a smaller input to trigger the same bug before debugging.</a:t>
            </a:r>
          </a:p>
          <a:p>
            <a:pPr lvl="1"/>
            <a:r>
              <a:rPr lang="en-HK" sz="2000" dirty="0"/>
              <a:t>How?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81016-4D66-4FCC-ADF1-7C4705FBC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844811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785A91F-11C0-43DE-80C2-D9ADDB3681F0}"/>
              </a:ext>
            </a:extLst>
          </p:cNvPr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HK" dirty="0"/>
              <a:t>Scientific Debugging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B33F3-A3D1-4DEC-839A-59E2C8CF0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894104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Distinguishing</a:t>
            </a:r>
            <a:r>
              <a:rPr lang="en-US" dirty="0"/>
              <a:t> Failures </a:t>
            </a:r>
            <a:r>
              <a:rPr lang="en-US" dirty="0">
                <a:solidFill>
                  <a:schemeClr val="tx1"/>
                </a:solidFill>
              </a:rPr>
              <a:t>from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Bugs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altLang="zh-CN" sz="2400" dirty="0">
                <a:ea typeface="宋体" charset="-122"/>
              </a:rPr>
              <a:t>A </a:t>
            </a:r>
            <a:r>
              <a:rPr lang="en-US" altLang="zh-CN" sz="2400" b="1" i="1" dirty="0">
                <a:solidFill>
                  <a:schemeClr val="bg2"/>
                </a:solidFill>
                <a:ea typeface="宋体" charset="-122"/>
              </a:rPr>
              <a:t>failure</a:t>
            </a:r>
            <a:r>
              <a:rPr lang="en-US" altLang="zh-CN" sz="2400" dirty="0">
                <a:ea typeface="宋体" charset="-122"/>
              </a:rPr>
              <a:t> is an </a:t>
            </a:r>
            <a:r>
              <a:rPr lang="en-US" altLang="zh-CN" sz="2400" b="1" i="1" dirty="0">
                <a:solidFill>
                  <a:srgbClr val="C00000"/>
                </a:solidFill>
                <a:ea typeface="宋体" charset="-122"/>
              </a:rPr>
              <a:t>incorrect output </a:t>
            </a:r>
            <a:r>
              <a:rPr lang="en-US" altLang="zh-CN" sz="2400" dirty="0">
                <a:ea typeface="宋体" charset="-122"/>
              </a:rPr>
              <a:t>of a program.</a:t>
            </a:r>
          </a:p>
          <a:p>
            <a:pPr lvl="1">
              <a:spcAft>
                <a:spcPts val="600"/>
              </a:spcAft>
            </a:pPr>
            <a:r>
              <a:rPr lang="en-US" altLang="zh-CN" sz="2000" dirty="0">
                <a:ea typeface="宋体" charset="-122"/>
              </a:rPr>
              <a:t>E.g., in </a:t>
            </a:r>
            <a:r>
              <a:rPr lang="en-US" altLang="zh-CN" sz="2000" dirty="0" err="1">
                <a:ea typeface="宋体" charset="-122"/>
              </a:rPr>
              <a:t>JUnit</a:t>
            </a:r>
            <a:r>
              <a:rPr lang="en-US" altLang="zh-CN" sz="2000" dirty="0">
                <a:ea typeface="宋体" charset="-122"/>
              </a:rPr>
              <a:t>, we may use the API call </a:t>
            </a:r>
            <a:r>
              <a:rPr lang="en-US" altLang="zh-CN" sz="2000" i="1" dirty="0" err="1">
                <a:ea typeface="宋体" charset="-122"/>
              </a:rPr>
              <a:t>AssertEqual</a:t>
            </a:r>
            <a:r>
              <a:rPr lang="en-US" altLang="zh-CN" sz="2000" dirty="0">
                <a:ea typeface="宋体" charset="-122"/>
              </a:rPr>
              <a:t>() to determine whether or not the test case fails. </a:t>
            </a:r>
          </a:p>
          <a:p>
            <a:pPr>
              <a:spcAft>
                <a:spcPts val="600"/>
              </a:spcAft>
            </a:pPr>
            <a:r>
              <a:rPr lang="en-US" altLang="zh-CN" sz="2400" dirty="0">
                <a:ea typeface="宋体" charset="-122"/>
              </a:rPr>
              <a:t>A </a:t>
            </a:r>
            <a:r>
              <a:rPr lang="en-US" altLang="zh-CN" sz="2400" b="1" i="1" dirty="0">
                <a:solidFill>
                  <a:srgbClr val="0070C0"/>
                </a:solidFill>
                <a:ea typeface="宋体" charset="-122"/>
              </a:rPr>
              <a:t>bug (or fault) </a:t>
            </a:r>
            <a:r>
              <a:rPr lang="en-US" altLang="zh-CN" sz="2400" dirty="0">
                <a:ea typeface="宋体" charset="-122"/>
              </a:rPr>
              <a:t>is </a:t>
            </a:r>
            <a:r>
              <a:rPr lang="en-US" altLang="zh-CN" sz="2400" b="1" i="1" dirty="0">
                <a:solidFill>
                  <a:srgbClr val="00B0F0"/>
                </a:solidFill>
                <a:ea typeface="宋体" charset="-122"/>
              </a:rPr>
              <a:t>an incorrect implementation (coding) </a:t>
            </a:r>
            <a:r>
              <a:rPr lang="en-US" altLang="zh-CN" sz="2400" dirty="0">
                <a:ea typeface="宋体" charset="-122"/>
              </a:rPr>
              <a:t>that causes the program to produce failures.</a:t>
            </a:r>
          </a:p>
          <a:p>
            <a:pPr marL="0" indent="0">
              <a:spcAft>
                <a:spcPts val="600"/>
              </a:spcAft>
              <a:buNone/>
            </a:pPr>
            <a:endParaRPr lang="en-US" altLang="zh-CN" sz="2400" dirty="0">
              <a:ea typeface="宋体" charset="-122"/>
            </a:endParaRPr>
          </a:p>
          <a:p>
            <a:pPr marL="0" indent="0">
              <a:spcAft>
                <a:spcPts val="600"/>
              </a:spcAft>
              <a:buNone/>
            </a:pPr>
            <a:endParaRPr lang="en-US" altLang="zh-CN" sz="2400" dirty="0">
              <a:ea typeface="宋体" charset="-122"/>
            </a:endParaRP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2FA2E-F577-4BD6-90C5-9D2A5CE91F0F}" type="slidenum">
              <a:rPr lang="en-US" altLang="zh-CN" smtClean="0"/>
              <a:pPr/>
              <a:t>39</a:t>
            </a:fld>
            <a:endParaRPr lang="en-US" altLang="zh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2692AE-E501-4FE6-8640-12662C86C1A6}"/>
              </a:ext>
            </a:extLst>
          </p:cNvPr>
          <p:cNvSpPr txBox="1"/>
          <p:nvPr/>
        </p:nvSpPr>
        <p:spPr>
          <a:xfrm>
            <a:off x="760412" y="4267200"/>
            <a:ext cx="8495595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Suppose:  Correct: int f</a:t>
            </a:r>
            <a:r>
              <a:rPr lang="en-US" sz="2000" i="1" baseline="-25000" dirty="0"/>
              <a:t>c</a:t>
            </a:r>
            <a:r>
              <a:rPr lang="en-US" sz="2000" dirty="0"/>
              <a:t>(x) = { return x*x + </a:t>
            </a:r>
            <a:r>
              <a:rPr lang="en-US" sz="2000" dirty="0">
                <a:solidFill>
                  <a:srgbClr val="00B0F0"/>
                </a:solidFill>
              </a:rPr>
              <a:t>3</a:t>
            </a:r>
            <a:r>
              <a:rPr lang="en-US" sz="2000" dirty="0"/>
              <a:t> * x + 2; }</a:t>
            </a:r>
          </a:p>
          <a:p>
            <a:r>
              <a:rPr lang="en-US" sz="2000" dirty="0"/>
              <a:t>                 Buggy:  int f</a:t>
            </a:r>
            <a:r>
              <a:rPr lang="en-US" sz="2000" i="1" baseline="-25000" dirty="0"/>
              <a:t>b</a:t>
            </a:r>
            <a:r>
              <a:rPr lang="en-US" sz="2000" dirty="0"/>
              <a:t>(x) = { return x*x + </a:t>
            </a:r>
            <a:r>
              <a:rPr lang="en-US" sz="2000" dirty="0">
                <a:solidFill>
                  <a:srgbClr val="C00000"/>
                </a:solidFill>
              </a:rPr>
              <a:t>2</a:t>
            </a:r>
            <a:r>
              <a:rPr lang="en-US" sz="2000" dirty="0"/>
              <a:t> * x + 3; }</a:t>
            </a:r>
          </a:p>
          <a:p>
            <a:endParaRPr lang="en-US" sz="2000" dirty="0"/>
          </a:p>
          <a:p>
            <a:r>
              <a:rPr lang="en-US" sz="2000" dirty="0"/>
              <a:t>f</a:t>
            </a:r>
            <a:r>
              <a:rPr lang="en-US" sz="2000" i="1" baseline="-25000" dirty="0"/>
              <a:t>b</a:t>
            </a:r>
            <a:r>
              <a:rPr lang="en-US" sz="2000" dirty="0"/>
              <a:t>(0) = 3 </a:t>
            </a:r>
            <a:r>
              <a:rPr lang="en-US" sz="2000" dirty="0">
                <a:sym typeface="Symbol" panose="05050102010706020507" pitchFamily="18" charset="2"/>
              </a:rPr>
              <a:t> 2 = f</a:t>
            </a:r>
            <a:r>
              <a:rPr lang="en-US" sz="2000" i="1" baseline="-25000" dirty="0">
                <a:sym typeface="Symbol" panose="05050102010706020507" pitchFamily="18" charset="2"/>
              </a:rPr>
              <a:t>c</a:t>
            </a:r>
            <a:r>
              <a:rPr lang="en-US" sz="2000" dirty="0">
                <a:sym typeface="Symbol" panose="05050102010706020507" pitchFamily="18" charset="2"/>
              </a:rPr>
              <a:t>(0). So, the test case x = 0 produces an incorrect output 3 from</a:t>
            </a:r>
            <a:r>
              <a:rPr lang="en-US" sz="2000" dirty="0"/>
              <a:t> f</a:t>
            </a:r>
            <a:r>
              <a:rPr lang="en-US" sz="2000" i="1" baseline="-25000" dirty="0"/>
              <a:t>b</a:t>
            </a:r>
            <a:r>
              <a:rPr lang="en-US" sz="2000" dirty="0">
                <a:sym typeface="Symbol" panose="05050102010706020507" pitchFamily="18" charset="2"/>
              </a:rPr>
              <a:t>.</a:t>
            </a:r>
          </a:p>
          <a:p>
            <a:r>
              <a:rPr lang="en-US" sz="2000" dirty="0">
                <a:sym typeface="Symbol" panose="05050102010706020507" pitchFamily="18" charset="2"/>
              </a:rPr>
              <a:t>Comparing the code of </a:t>
            </a:r>
            <a:r>
              <a:rPr lang="en-US" sz="2000" dirty="0"/>
              <a:t>f</a:t>
            </a:r>
            <a:r>
              <a:rPr lang="en-US" sz="2000" i="1" baseline="-25000" dirty="0"/>
              <a:t>b</a:t>
            </a:r>
            <a:r>
              <a:rPr lang="en-US" sz="2000" dirty="0">
                <a:sym typeface="Symbol" panose="05050102010706020507" pitchFamily="18" charset="2"/>
              </a:rPr>
              <a:t> and </a:t>
            </a:r>
            <a:r>
              <a:rPr lang="en-US" sz="2000" dirty="0"/>
              <a:t>f</a:t>
            </a:r>
            <a:r>
              <a:rPr lang="en-US" sz="2000" i="1" baseline="-25000" dirty="0"/>
              <a:t>c</a:t>
            </a:r>
            <a:r>
              <a:rPr lang="en-US" sz="2000" dirty="0">
                <a:sym typeface="Symbol" panose="05050102010706020507" pitchFamily="18" charset="2"/>
              </a:rPr>
              <a:t>, we see that the sentence is written wrongly. </a:t>
            </a:r>
          </a:p>
          <a:p>
            <a:r>
              <a:rPr lang="en-US" sz="2000" dirty="0">
                <a:sym typeface="Symbol" panose="05050102010706020507" pitchFamily="18" charset="2"/>
              </a:rPr>
              <a:t>The sentence </a:t>
            </a:r>
            <a:r>
              <a:rPr lang="en-US" sz="2000" dirty="0"/>
              <a:t>x*x + 2 * x + 3 contains a bug (fault).</a:t>
            </a:r>
            <a:r>
              <a:rPr lang="en-US" sz="2000" dirty="0">
                <a:sym typeface="Symbol" panose="05050102010706020507" pitchFamily="18" charset="2"/>
              </a:rPr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5371334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CBB669B-FC1B-4BCE-A1E7-37529CA9C7F6}" type="slidenum">
              <a:rPr lang="en-US" sz="1400" smtClean="0">
                <a:solidFill>
                  <a:schemeClr val="folHlink"/>
                </a:solidFill>
              </a:rPr>
              <a:pPr/>
              <a:t>4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 for Program Testing</a:t>
            </a:r>
          </a:p>
        </p:txBody>
      </p:sp>
      <p:sp>
        <p:nvSpPr>
          <p:cNvPr id="1305604" name="Rectangle 4"/>
          <p:cNvSpPr>
            <a:spLocks noChangeArrowheads="1"/>
          </p:cNvSpPr>
          <p:nvPr/>
        </p:nvSpPr>
        <p:spPr bwMode="auto">
          <a:xfrm>
            <a:off x="303213" y="2819400"/>
            <a:ext cx="1800225" cy="1066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400" b="1" i="1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Step 1</a:t>
            </a:r>
          </a:p>
          <a:p>
            <a:pPr algn="ctr">
              <a:defRPr/>
            </a:pPr>
            <a:r>
              <a:rPr lang="en-US" sz="2400" b="1" i="1" dirty="0"/>
              <a:t>Defining Test </a:t>
            </a:r>
          </a:p>
          <a:p>
            <a:pPr algn="ctr">
              <a:defRPr/>
            </a:pPr>
            <a:r>
              <a:rPr lang="en-US" sz="2400" b="1" i="1" dirty="0"/>
              <a:t>Objectives</a:t>
            </a:r>
          </a:p>
        </p:txBody>
      </p:sp>
      <p:sp>
        <p:nvSpPr>
          <p:cNvPr id="1305605" name="Rectangle 5"/>
          <p:cNvSpPr>
            <a:spLocks noChangeArrowheads="1"/>
          </p:cNvSpPr>
          <p:nvPr/>
        </p:nvSpPr>
        <p:spPr bwMode="auto">
          <a:xfrm>
            <a:off x="2665413" y="2819400"/>
            <a:ext cx="1800225" cy="1066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400" b="1" i="1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Step 2</a:t>
            </a:r>
          </a:p>
          <a:p>
            <a:pPr algn="ctr">
              <a:defRPr/>
            </a:pPr>
            <a:r>
              <a:rPr lang="en-US" sz="2400" b="1" i="1" dirty="0"/>
              <a:t>Test Design</a:t>
            </a:r>
          </a:p>
        </p:txBody>
      </p:sp>
      <p:sp>
        <p:nvSpPr>
          <p:cNvPr id="1305606" name="Rectangle 6"/>
          <p:cNvSpPr>
            <a:spLocks noChangeArrowheads="1"/>
          </p:cNvSpPr>
          <p:nvPr/>
        </p:nvSpPr>
        <p:spPr bwMode="auto">
          <a:xfrm>
            <a:off x="4951413" y="2819400"/>
            <a:ext cx="2133600" cy="1066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400" b="1" i="1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Step 3</a:t>
            </a:r>
          </a:p>
          <a:p>
            <a:pPr algn="ctr">
              <a:defRPr/>
            </a:pPr>
            <a:r>
              <a:rPr lang="en-US" sz="2400" b="1" i="1" dirty="0"/>
              <a:t>Test Execution</a:t>
            </a:r>
          </a:p>
        </p:txBody>
      </p:sp>
      <p:sp>
        <p:nvSpPr>
          <p:cNvPr id="1305607" name="Rectangle 7"/>
          <p:cNvSpPr>
            <a:spLocks noChangeArrowheads="1"/>
          </p:cNvSpPr>
          <p:nvPr/>
        </p:nvSpPr>
        <p:spPr bwMode="auto">
          <a:xfrm>
            <a:off x="7542213" y="2819400"/>
            <a:ext cx="2133600" cy="1066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400" b="1" i="1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Step 4</a:t>
            </a:r>
          </a:p>
          <a:p>
            <a:pPr algn="ctr">
              <a:defRPr/>
            </a:pPr>
            <a:r>
              <a:rPr lang="en-US" sz="2400" b="1" i="1" dirty="0"/>
              <a:t>Test Analysis</a:t>
            </a:r>
          </a:p>
        </p:txBody>
      </p:sp>
      <p:cxnSp>
        <p:nvCxnSpPr>
          <p:cNvPr id="6152" name="AutoShape 8"/>
          <p:cNvCxnSpPr>
            <a:cxnSpLocks noChangeShapeType="1"/>
            <a:stCxn id="1305604" idx="3"/>
            <a:endCxn id="1305605" idx="1"/>
          </p:cNvCxnSpPr>
          <p:nvPr/>
        </p:nvCxnSpPr>
        <p:spPr bwMode="auto">
          <a:xfrm>
            <a:off x="2103438" y="3352800"/>
            <a:ext cx="561975" cy="0"/>
          </a:xfrm>
          <a:prstGeom prst="straightConnector1">
            <a:avLst/>
          </a:prstGeom>
          <a:noFill/>
          <a:ln w="57150">
            <a:solidFill>
              <a:schemeClr val="folHlink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3" name="AutoShape 9"/>
          <p:cNvCxnSpPr>
            <a:cxnSpLocks noChangeShapeType="1"/>
            <a:stCxn id="1305605" idx="3"/>
            <a:endCxn id="1305606" idx="1"/>
          </p:cNvCxnSpPr>
          <p:nvPr/>
        </p:nvCxnSpPr>
        <p:spPr bwMode="auto">
          <a:xfrm>
            <a:off x="4465638" y="3352800"/>
            <a:ext cx="485775" cy="0"/>
          </a:xfrm>
          <a:prstGeom prst="straightConnector1">
            <a:avLst/>
          </a:prstGeom>
          <a:noFill/>
          <a:ln w="57150">
            <a:solidFill>
              <a:schemeClr val="folHlink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4" name="AutoShape 10"/>
          <p:cNvCxnSpPr>
            <a:cxnSpLocks noChangeShapeType="1"/>
            <a:stCxn id="1305606" idx="3"/>
            <a:endCxn id="1305607" idx="1"/>
          </p:cNvCxnSpPr>
          <p:nvPr/>
        </p:nvCxnSpPr>
        <p:spPr bwMode="auto">
          <a:xfrm>
            <a:off x="7085013" y="3352800"/>
            <a:ext cx="457200" cy="0"/>
          </a:xfrm>
          <a:prstGeom prst="straightConnector1">
            <a:avLst/>
          </a:prstGeom>
          <a:noFill/>
          <a:ln w="57150">
            <a:solidFill>
              <a:schemeClr val="folHlink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Straight Arrow Connector 13"/>
          <p:cNvCxnSpPr>
            <a:stCxn id="6156" idx="2"/>
            <a:endCxn id="1305604" idx="0"/>
          </p:cNvCxnSpPr>
          <p:nvPr/>
        </p:nvCxnSpPr>
        <p:spPr bwMode="auto">
          <a:xfrm flipH="1">
            <a:off x="1203326" y="2047220"/>
            <a:ext cx="930105" cy="772180"/>
          </a:xfrm>
          <a:prstGeom prst="straightConnector1">
            <a:avLst/>
          </a:prstGeom>
          <a:ln>
            <a:headEnd type="none" w="sm" len="sm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56" name="TextBox 15"/>
          <p:cNvSpPr txBox="1">
            <a:spLocks noChangeArrowheads="1"/>
          </p:cNvSpPr>
          <p:nvPr/>
        </p:nvSpPr>
        <p:spPr bwMode="auto">
          <a:xfrm>
            <a:off x="608013" y="1524000"/>
            <a:ext cx="305083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dirty="0"/>
              <a:t>The specific “Goal”</a:t>
            </a:r>
          </a:p>
        </p:txBody>
      </p:sp>
      <p:cxnSp>
        <p:nvCxnSpPr>
          <p:cNvPr id="17" name="Straight Arrow Connector 16"/>
          <p:cNvCxnSpPr>
            <a:cxnSpLocks/>
            <a:stCxn id="6158" idx="0"/>
          </p:cNvCxnSpPr>
          <p:nvPr/>
        </p:nvCxnSpPr>
        <p:spPr bwMode="auto">
          <a:xfrm flipV="1">
            <a:off x="1720480" y="3886200"/>
            <a:ext cx="840158" cy="368300"/>
          </a:xfrm>
          <a:prstGeom prst="straightConnector1">
            <a:avLst/>
          </a:prstGeom>
          <a:ln>
            <a:headEnd type="none" w="sm" len="sm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58" name="TextBox 17"/>
          <p:cNvSpPr txBox="1">
            <a:spLocks noChangeArrowheads="1"/>
          </p:cNvSpPr>
          <p:nvPr/>
        </p:nvSpPr>
        <p:spPr bwMode="auto">
          <a:xfrm>
            <a:off x="202734" y="4254500"/>
            <a:ext cx="3035492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2400" dirty="0"/>
              <a:t>What: Define the test requirements.</a:t>
            </a:r>
          </a:p>
          <a:p>
            <a:r>
              <a:rPr lang="en-US" sz="2400" dirty="0"/>
              <a:t>e.g., test every exception handler in the user requirements</a:t>
            </a:r>
          </a:p>
        </p:txBody>
      </p:sp>
      <p:cxnSp>
        <p:nvCxnSpPr>
          <p:cNvPr id="19" name="Straight Arrow Connector 18"/>
          <p:cNvCxnSpPr>
            <a:cxnSpLocks/>
            <a:stCxn id="6160" idx="0"/>
          </p:cNvCxnSpPr>
          <p:nvPr/>
        </p:nvCxnSpPr>
        <p:spPr bwMode="auto">
          <a:xfrm flipV="1">
            <a:off x="4780619" y="3886200"/>
            <a:ext cx="170793" cy="228600"/>
          </a:xfrm>
          <a:prstGeom prst="straightConnector1">
            <a:avLst/>
          </a:prstGeom>
          <a:ln>
            <a:headEnd type="none" w="sm" len="sm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60" name="TextBox 19"/>
          <p:cNvSpPr txBox="1">
            <a:spLocks noChangeArrowheads="1"/>
          </p:cNvSpPr>
          <p:nvPr/>
        </p:nvSpPr>
        <p:spPr bwMode="auto">
          <a:xfrm>
            <a:off x="3578394" y="4114800"/>
            <a:ext cx="240445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dirty="0"/>
              <a:t>How.</a:t>
            </a:r>
          </a:p>
          <a:p>
            <a:r>
              <a:rPr lang="en-US" dirty="0"/>
              <a:t>We use JUnit,</a:t>
            </a:r>
          </a:p>
          <a:p>
            <a:r>
              <a:rPr lang="en-US" dirty="0"/>
              <a:t>UI capture and replay tool</a:t>
            </a:r>
          </a:p>
        </p:txBody>
      </p:sp>
      <p:sp>
        <p:nvSpPr>
          <p:cNvPr id="6161" name="TextBox 24"/>
          <p:cNvSpPr txBox="1">
            <a:spLocks noChangeArrowheads="1"/>
          </p:cNvSpPr>
          <p:nvPr/>
        </p:nvSpPr>
        <p:spPr bwMode="auto">
          <a:xfrm>
            <a:off x="6350732" y="4146202"/>
            <a:ext cx="3048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dirty="0"/>
              <a:t>Measure </a:t>
            </a:r>
            <a:r>
              <a:rPr lang="en-US" i="1" dirty="0"/>
              <a:t>how well</a:t>
            </a:r>
            <a:r>
              <a:rPr lang="en-US" dirty="0"/>
              <a:t> the “How” achieves the “What”</a:t>
            </a:r>
          </a:p>
        </p:txBody>
      </p:sp>
      <p:cxnSp>
        <p:nvCxnSpPr>
          <p:cNvPr id="26" name="Straight Arrow Connector 25"/>
          <p:cNvCxnSpPr>
            <a:cxnSpLocks/>
            <a:stCxn id="6161" idx="0"/>
          </p:cNvCxnSpPr>
          <p:nvPr/>
        </p:nvCxnSpPr>
        <p:spPr bwMode="auto">
          <a:xfrm flipV="1">
            <a:off x="7874732" y="3944035"/>
            <a:ext cx="200880" cy="202167"/>
          </a:xfrm>
          <a:prstGeom prst="straightConnector1">
            <a:avLst/>
          </a:prstGeom>
          <a:ln>
            <a:headEnd type="none" w="sm" len="sm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Left Brace 36"/>
          <p:cNvSpPr/>
          <p:nvPr/>
        </p:nvSpPr>
        <p:spPr bwMode="auto">
          <a:xfrm rot="5400000">
            <a:off x="5942013" y="-965201"/>
            <a:ext cx="419100" cy="7124701"/>
          </a:xfrm>
          <a:prstGeom prst="leftBrace">
            <a:avLst>
              <a:gd name="adj1" fmla="val 8333"/>
              <a:gd name="adj2" fmla="val 50631"/>
            </a:avLst>
          </a:prstGeom>
          <a:ln>
            <a:solidFill>
              <a:srgbClr val="00B0F0"/>
            </a:solidFill>
            <a:headEnd type="none" w="sm" len="sm"/>
            <a:tailEnd type="none" w="sm" len="sm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en-US">
              <a:solidFill>
                <a:srgbClr val="00B0F0"/>
              </a:solidFill>
            </a:endParaRPr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4265613" y="1841500"/>
            <a:ext cx="40432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b="1" dirty="0">
                <a:solidFill>
                  <a:srgbClr val="00B0F0"/>
                </a:solidFill>
              </a:rPr>
              <a:t>Test Automation Possible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29E43B-754E-4CA5-A7E7-F207BC4297C2}"/>
              </a:ext>
            </a:extLst>
          </p:cNvPr>
          <p:cNvSpPr txBox="1"/>
          <p:nvPr/>
        </p:nvSpPr>
        <p:spPr>
          <a:xfrm>
            <a:off x="202734" y="6251327"/>
            <a:ext cx="876393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800" dirty="0"/>
              <a:t>Developers should not just play around a while and judge whether the system passes the test.</a:t>
            </a:r>
            <a:endParaRPr lang="en-HK" sz="1800" dirty="0"/>
          </a:p>
        </p:txBody>
      </p:sp>
    </p:spTree>
    <p:extLst>
      <p:ext uri="{BB962C8B-B14F-4D97-AF65-F5344CB8AC3E}">
        <p14:creationId xmlns:p14="http://schemas.microsoft.com/office/powerpoint/2010/main" val="5059463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93684D4-02B4-43C1-B21B-754B99447F49}" type="slidenum">
              <a:rPr lang="en-US" altLang="zh-CN" sz="1400">
                <a:solidFill>
                  <a:schemeClr val="folHlink"/>
                </a:solidFill>
              </a:rPr>
              <a:pPr/>
              <a:t>40</a:t>
            </a:fld>
            <a:endParaRPr lang="en-US" altLang="zh-CN" sz="1400">
              <a:solidFill>
                <a:schemeClr val="folHlink"/>
              </a:solidFill>
            </a:endParaRP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101005" tIns="0" rIns="121206" bIns="0" anchor="ctr"/>
          <a:lstStyle/>
          <a:p>
            <a:pPr>
              <a:tabLst>
                <a:tab pos="1219200" algn="l"/>
              </a:tabLst>
            </a:pPr>
            <a:r>
              <a:rPr lang="en-US" altLang="zh-CN">
                <a:ea typeface="宋体" charset="-122"/>
              </a:rPr>
              <a:t>How to Debug?</a:t>
            </a:r>
            <a:endParaRPr lang="en-US" altLang="zh-CN" sz="2800">
              <a:ea typeface="宋体" charset="-122"/>
            </a:endParaRPr>
          </a:p>
        </p:txBody>
      </p:sp>
      <p:graphicFrame>
        <p:nvGraphicFramePr>
          <p:cNvPr id="10" name="Diagram 9"/>
          <p:cNvGraphicFramePr/>
          <p:nvPr/>
        </p:nvGraphicFramePr>
        <p:xfrm>
          <a:off x="381000" y="381000"/>
          <a:ext cx="80772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08012" y="1688059"/>
            <a:ext cx="6542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We use three steps in a row for this purpose:</a:t>
            </a:r>
            <a:endParaRPr lang="zh-CN" altLang="en-US" dirty="0"/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model of program execution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12" y="1524000"/>
            <a:ext cx="9448800" cy="4953000"/>
          </a:xfrm>
        </p:spPr>
        <p:txBody>
          <a:bodyPr/>
          <a:lstStyle/>
          <a:p>
            <a:r>
              <a:rPr lang="en-US" sz="2000" dirty="0"/>
              <a:t>A program </a:t>
            </a:r>
            <a:r>
              <a:rPr lang="en-US" sz="2000" i="1" dirty="0"/>
              <a:t>P </a:t>
            </a:r>
            <a:r>
              <a:rPr lang="en-US" sz="2000" dirty="0"/>
              <a:t>is a set of </a:t>
            </a:r>
            <a:r>
              <a:rPr lang="en-US" sz="2000" b="1" i="1" dirty="0"/>
              <a:t>statements</a:t>
            </a:r>
            <a:r>
              <a:rPr lang="en-US" sz="2000" dirty="0"/>
              <a:t> and a set of </a:t>
            </a:r>
            <a:r>
              <a:rPr lang="en-US" sz="2000" b="1" i="1" dirty="0"/>
              <a:t>variables</a:t>
            </a:r>
            <a:r>
              <a:rPr lang="en-US" sz="2000" dirty="0"/>
              <a:t>. </a:t>
            </a:r>
          </a:p>
          <a:p>
            <a:pPr lvl="1"/>
            <a:r>
              <a:rPr lang="en-US" sz="2000" dirty="0"/>
              <a:t>Each variable keeps a value.</a:t>
            </a:r>
          </a:p>
          <a:p>
            <a:pPr lvl="1"/>
            <a:r>
              <a:rPr lang="en-US" sz="2000" dirty="0"/>
              <a:t>Each statement may read a value from one or more variables and/or write a value to a variable.  </a:t>
            </a:r>
          </a:p>
          <a:p>
            <a:pPr lvl="1"/>
            <a:r>
              <a:rPr lang="en-US" sz="2000" dirty="0"/>
              <a:t>Outputting a value from a program means to write a value to a (system-specific) variable. </a:t>
            </a:r>
          </a:p>
          <a:p>
            <a:r>
              <a:rPr lang="en-US" sz="2000" dirty="0"/>
              <a:t>A </a:t>
            </a:r>
            <a:r>
              <a:rPr lang="en-US" sz="2000" b="1" i="1" dirty="0"/>
              <a:t>program state </a:t>
            </a:r>
            <a:r>
              <a:rPr lang="en-US" sz="2000" dirty="0"/>
              <a:t>is a set of key-value tuples, each containing a variable </a:t>
            </a:r>
            <a:r>
              <a:rPr lang="en-US" sz="2000" i="1" dirty="0"/>
              <a:t>v</a:t>
            </a:r>
            <a:r>
              <a:rPr lang="en-US" sz="2000" dirty="0"/>
              <a:t> as the key and the value of the variable </a:t>
            </a:r>
            <a:r>
              <a:rPr lang="en-US" sz="2000" i="1" dirty="0"/>
              <a:t>v.</a:t>
            </a:r>
            <a:endParaRPr lang="en-US" sz="2000" dirty="0"/>
          </a:p>
          <a:p>
            <a:r>
              <a:rPr lang="en-US" sz="2000" dirty="0"/>
              <a:t>An </a:t>
            </a:r>
            <a:r>
              <a:rPr lang="en-US" sz="2000" b="1" i="1" dirty="0"/>
              <a:t>execution</a:t>
            </a:r>
            <a:r>
              <a:rPr lang="en-US" sz="2000" dirty="0"/>
              <a:t> </a:t>
            </a:r>
            <a:r>
              <a:rPr lang="en-US" sz="2000" b="1" i="1" dirty="0"/>
              <a:t>trace</a:t>
            </a:r>
            <a:r>
              <a:rPr lang="en-US" sz="2000" dirty="0"/>
              <a:t> is a sequence of executed instructions to represent the execution of a test case.</a:t>
            </a:r>
          </a:p>
          <a:p>
            <a:pPr lvl="1"/>
            <a:r>
              <a:rPr lang="en-US" sz="1800" dirty="0"/>
              <a:t>Note that the same program statement may occur in the same trace multiple times (and so we have 1</a:t>
            </a:r>
            <a:r>
              <a:rPr lang="en-US" sz="1800" baseline="30000" dirty="0"/>
              <a:t>st</a:t>
            </a:r>
            <a:r>
              <a:rPr lang="en-US" sz="1800" dirty="0"/>
              <a:t> occurrence, 2</a:t>
            </a:r>
            <a:r>
              <a:rPr lang="en-US" sz="1800" baseline="30000" dirty="0"/>
              <a:t>nd</a:t>
            </a:r>
            <a:r>
              <a:rPr lang="en-US" sz="1800" dirty="0"/>
              <a:t> occurrence, etc.)</a:t>
            </a:r>
          </a:p>
          <a:p>
            <a:pPr lvl="1"/>
            <a:r>
              <a:rPr lang="en-US" sz="1800" dirty="0"/>
              <a:t>Thus, by walking through the statements in an execution trace </a:t>
            </a:r>
            <a:r>
              <a:rPr lang="en-US" sz="1800" dirty="0">
                <a:sym typeface="Symbol" panose="05050102010706020507" pitchFamily="18" charset="2"/>
              </a:rPr>
              <a:t></a:t>
            </a:r>
            <a:r>
              <a:rPr lang="en-US" sz="1800" dirty="0"/>
              <a:t> from start to end and one by one, the program state of the execution trace </a:t>
            </a:r>
            <a:r>
              <a:rPr lang="en-US" sz="1800" dirty="0">
                <a:sym typeface="Symbol" panose="05050102010706020507" pitchFamily="18" charset="2"/>
              </a:rPr>
              <a:t> </a:t>
            </a:r>
            <a:r>
              <a:rPr lang="en-US" sz="1800" dirty="0"/>
              <a:t>is updated while we walk through the trace.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2FA2E-F577-4BD6-90C5-9D2A5CE91F0F}" type="slidenum">
              <a:rPr lang="en-US" altLang="zh-CN" smtClean="0"/>
              <a:pPr/>
              <a:t>41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58766915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i="1" dirty="0"/>
              <a:t>A model of program execution</a:t>
            </a:r>
            <a:br>
              <a:rPr lang="en-US" dirty="0"/>
            </a:br>
            <a:r>
              <a:rPr lang="en-US" dirty="0"/>
              <a:t>Failure and Bug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Failure</a:t>
            </a:r>
          </a:p>
          <a:p>
            <a:pPr lvl="1"/>
            <a:r>
              <a:rPr lang="en-US" sz="2000" dirty="0"/>
              <a:t>A </a:t>
            </a:r>
            <a:r>
              <a:rPr lang="en-US" sz="2000" b="1" i="1" dirty="0"/>
              <a:t>failure</a:t>
            </a:r>
            <a:r>
              <a:rPr lang="en-US" sz="2000" dirty="0"/>
              <a:t> of a program </a:t>
            </a:r>
            <a:r>
              <a:rPr lang="en-US" sz="2000" i="1" dirty="0"/>
              <a:t>P</a:t>
            </a:r>
            <a:r>
              <a:rPr lang="en-US" sz="2000" dirty="0"/>
              <a:t> is an </a:t>
            </a:r>
            <a:r>
              <a:rPr lang="en-US" sz="2000" i="1" dirty="0"/>
              <a:t>incorrect program output </a:t>
            </a:r>
            <a:r>
              <a:rPr lang="en-US" sz="2000" dirty="0"/>
              <a:t>of an execution trace </a:t>
            </a:r>
            <a:r>
              <a:rPr lang="en-US" sz="2000" dirty="0">
                <a:sym typeface="Symbol" panose="05050102010706020507" pitchFamily="18" charset="2"/>
              </a:rPr>
              <a:t> of the program </a:t>
            </a:r>
            <a:r>
              <a:rPr lang="en-US" sz="2000" i="1" dirty="0">
                <a:sym typeface="Symbol" panose="05050102010706020507" pitchFamily="18" charset="2"/>
              </a:rPr>
              <a:t>P</a:t>
            </a:r>
            <a:r>
              <a:rPr lang="en-US" sz="2000" dirty="0">
                <a:sym typeface="Symbol" panose="05050102010706020507" pitchFamily="18" charset="2"/>
              </a:rPr>
              <a:t>.</a:t>
            </a:r>
            <a:endParaRPr lang="en-US" sz="2000" dirty="0"/>
          </a:p>
          <a:p>
            <a:pPr lvl="1"/>
            <a:r>
              <a:rPr lang="en-US" sz="2000" dirty="0"/>
              <a:t>We mark the statements that produce the failure on the trace  </a:t>
            </a:r>
            <a:r>
              <a:rPr lang="en-US" sz="2000" dirty="0">
                <a:sym typeface="Symbol" panose="05050102010706020507" pitchFamily="18" charset="2"/>
              </a:rPr>
              <a:t>  </a:t>
            </a:r>
            <a:endParaRPr lang="en-US" sz="2000" dirty="0"/>
          </a:p>
          <a:p>
            <a:r>
              <a:rPr lang="en-US" sz="2400" dirty="0"/>
              <a:t>Run</a:t>
            </a:r>
          </a:p>
          <a:p>
            <a:pPr lvl="1"/>
            <a:r>
              <a:rPr lang="en-US" sz="2000" dirty="0"/>
              <a:t>A </a:t>
            </a:r>
            <a:r>
              <a:rPr lang="en-US" sz="2000" b="1" i="1" dirty="0"/>
              <a:t>failing run </a:t>
            </a:r>
            <a:r>
              <a:rPr lang="en-US" sz="2000" dirty="0"/>
              <a:t>refers to an execution trace that is marked with failure(s). </a:t>
            </a:r>
          </a:p>
          <a:p>
            <a:pPr lvl="1"/>
            <a:r>
              <a:rPr lang="en-US" sz="2000" dirty="0"/>
              <a:t>A </a:t>
            </a:r>
            <a:r>
              <a:rPr lang="en-US" sz="2000" b="1" i="1" dirty="0"/>
              <a:t>passed run </a:t>
            </a:r>
            <a:r>
              <a:rPr lang="en-US" sz="2000" dirty="0"/>
              <a:t>refers to an execution trace that is not marked with any failure. </a:t>
            </a:r>
          </a:p>
          <a:p>
            <a:r>
              <a:rPr lang="en-US" sz="2400" dirty="0"/>
              <a:t>Bug</a:t>
            </a:r>
          </a:p>
          <a:p>
            <a:pPr lvl="1"/>
            <a:r>
              <a:rPr lang="en-US" sz="2000" dirty="0"/>
              <a:t>A </a:t>
            </a:r>
            <a:r>
              <a:rPr lang="en-US" sz="2000" b="1" i="1" dirty="0"/>
              <a:t>bug</a:t>
            </a:r>
            <a:r>
              <a:rPr lang="en-US" sz="2000" dirty="0"/>
              <a:t> (also known as a </a:t>
            </a:r>
            <a:r>
              <a:rPr lang="en-US" sz="2000" b="1" i="1" dirty="0"/>
              <a:t>fault</a:t>
            </a:r>
            <a:r>
              <a:rPr lang="en-US" sz="2000" dirty="0"/>
              <a:t>) is a </a:t>
            </a:r>
            <a:r>
              <a:rPr lang="en-US" sz="2000" i="1" dirty="0"/>
              <a:t>mistake</a:t>
            </a:r>
            <a:r>
              <a:rPr lang="en-US" sz="2000" dirty="0"/>
              <a:t> appearing in a program </a:t>
            </a:r>
            <a:r>
              <a:rPr lang="en-US" sz="2000" i="1" dirty="0"/>
              <a:t>P</a:t>
            </a:r>
            <a:r>
              <a:rPr lang="en-US" sz="2000" dirty="0"/>
              <a:t>.</a:t>
            </a:r>
          </a:p>
          <a:p>
            <a:pPr lvl="1"/>
            <a:r>
              <a:rPr lang="en-US" sz="2000" dirty="0"/>
              <a:t>E.g., In an execution trace </a:t>
            </a:r>
            <a:r>
              <a:rPr lang="en-US" sz="2000" dirty="0">
                <a:sym typeface="Symbol" panose="05050102010706020507" pitchFamily="18" charset="2"/>
              </a:rPr>
              <a:t>, a bug is marked as an incorrect single statement or an incorrect non-empty subsequence of statement in it.  Thus, the positions of a bug can be marked in the execution trace . Note that some execution traces do not contain any bug.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2FA2E-F577-4BD6-90C5-9D2A5CE91F0F}" type="slidenum">
              <a:rPr lang="en-US" altLang="zh-CN" smtClean="0"/>
              <a:pPr/>
              <a:t>42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65563533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i="1" dirty="0"/>
              <a:t>A model of program execution </a:t>
            </a:r>
            <a:br>
              <a:rPr lang="en-US" sz="3200" i="1" dirty="0"/>
            </a:br>
            <a:r>
              <a:rPr lang="en-US" dirty="0"/>
              <a:t>Propagation from Bug to Failure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750" y="1676400"/>
            <a:ext cx="8958262" cy="4953000"/>
          </a:xfrm>
        </p:spPr>
        <p:txBody>
          <a:bodyPr/>
          <a:lstStyle/>
          <a:p>
            <a:pPr marL="398463" lvl="1" indent="-398463">
              <a:buFont typeface="Wingdings" pitchFamily="2" charset="2"/>
              <a:buChar char="u"/>
            </a:pPr>
            <a:r>
              <a:rPr lang="en-US" sz="2400" dirty="0">
                <a:sym typeface="Symbol" panose="05050102010706020507" pitchFamily="18" charset="2"/>
              </a:rPr>
              <a:t>To observe a failure from a run, a bug should </a:t>
            </a:r>
            <a:r>
              <a:rPr lang="en-US" sz="2400" b="1" i="1" dirty="0">
                <a:sym typeface="Symbol" panose="05050102010706020507" pitchFamily="18" charset="2"/>
              </a:rPr>
              <a:t>propagate</a:t>
            </a:r>
            <a:r>
              <a:rPr lang="en-US" sz="2400" dirty="0">
                <a:sym typeface="Symbol" panose="05050102010706020507" pitchFamily="18" charset="2"/>
              </a:rPr>
              <a:t> its </a:t>
            </a:r>
            <a:r>
              <a:rPr lang="en-US" sz="2400" b="1" i="1" dirty="0">
                <a:sym typeface="Symbol" panose="05050102010706020507" pitchFamily="18" charset="2"/>
              </a:rPr>
              <a:t>error</a:t>
            </a:r>
            <a:r>
              <a:rPr lang="en-US" sz="2400" dirty="0">
                <a:sym typeface="Symbol" panose="05050102010706020507" pitchFamily="18" charset="2"/>
              </a:rPr>
              <a:t> along the trace from a buggy statement (say at position [</a:t>
            </a:r>
            <a:r>
              <a:rPr lang="en-US" sz="2400" i="1" dirty="0">
                <a:sym typeface="Symbol" panose="05050102010706020507" pitchFamily="18" charset="2"/>
              </a:rPr>
              <a:t>b</a:t>
            </a:r>
            <a:r>
              <a:rPr lang="en-US" sz="2400" dirty="0">
                <a:sym typeface="Symbol" panose="05050102010706020507" pitchFamily="18" charset="2"/>
              </a:rPr>
              <a:t>]) to the statement outputting a failure (say at position [</a:t>
            </a:r>
            <a:r>
              <a:rPr lang="en-US" sz="2400" i="1" dirty="0">
                <a:sym typeface="Symbol" panose="05050102010706020507" pitchFamily="18" charset="2"/>
              </a:rPr>
              <a:t>f</a:t>
            </a:r>
            <a:r>
              <a:rPr lang="en-US" sz="2400" dirty="0">
                <a:sym typeface="Symbol" panose="05050102010706020507" pitchFamily="18" charset="2"/>
              </a:rPr>
              <a:t>]).</a:t>
            </a:r>
          </a:p>
          <a:p>
            <a:pPr marL="398463" lvl="1" indent="-398463">
              <a:buFont typeface="Wingdings" pitchFamily="2" charset="2"/>
              <a:buChar char="u"/>
            </a:pPr>
            <a:r>
              <a:rPr lang="en-US" sz="2400" dirty="0">
                <a:sym typeface="Symbol" panose="05050102010706020507" pitchFamily="18" charset="2"/>
              </a:rPr>
              <a:t>The buggy statement [</a:t>
            </a:r>
            <a:r>
              <a:rPr lang="en-US" sz="2400" i="1" dirty="0">
                <a:sym typeface="Symbol" panose="05050102010706020507" pitchFamily="18" charset="2"/>
              </a:rPr>
              <a:t>b</a:t>
            </a:r>
            <a:r>
              <a:rPr lang="en-US" sz="2400" dirty="0">
                <a:sym typeface="Symbol" panose="05050102010706020507" pitchFamily="18" charset="2"/>
              </a:rPr>
              <a:t>] transforms a correct program state before executing this buggy statement into an </a:t>
            </a:r>
            <a:r>
              <a:rPr lang="en-US" altLang="zh-CN" sz="2400" b="1" i="1" dirty="0">
                <a:ea typeface="宋体" charset="-122"/>
              </a:rPr>
              <a:t>infected</a:t>
            </a:r>
            <a:r>
              <a:rPr lang="en-US" altLang="zh-CN" sz="2400" dirty="0">
                <a:ea typeface="宋体" charset="-122"/>
              </a:rPr>
              <a:t> </a:t>
            </a:r>
            <a:r>
              <a:rPr lang="en-US" sz="2400" dirty="0">
                <a:sym typeface="Symbol" panose="05050102010706020507" pitchFamily="18" charset="2"/>
              </a:rPr>
              <a:t>program state</a:t>
            </a:r>
            <a:r>
              <a:rPr lang="en-US" sz="2400" i="1" dirty="0">
                <a:sym typeface="Symbol" panose="05050102010706020507" pitchFamily="18" charset="2"/>
              </a:rPr>
              <a:t> </a:t>
            </a:r>
            <a:r>
              <a:rPr lang="en-US" sz="2400" i="1" dirty="0" err="1">
                <a:sym typeface="Symbol" panose="05050102010706020507" pitchFamily="18" charset="2"/>
              </a:rPr>
              <a:t>E</a:t>
            </a:r>
            <a:r>
              <a:rPr lang="en-US" sz="2400" i="1" baseline="-25000" dirty="0" err="1">
                <a:sym typeface="Symbol" panose="05050102010706020507" pitchFamily="18" charset="2"/>
              </a:rPr>
              <a:t>b</a:t>
            </a:r>
            <a:r>
              <a:rPr lang="en-US" sz="2400" dirty="0">
                <a:sym typeface="Symbol" panose="05050102010706020507" pitchFamily="18" charset="2"/>
              </a:rPr>
              <a:t>. </a:t>
            </a:r>
          </a:p>
          <a:p>
            <a:pPr marL="398463" lvl="1" indent="-398463">
              <a:buFont typeface="Wingdings" pitchFamily="2" charset="2"/>
              <a:buChar char="u"/>
            </a:pPr>
            <a:r>
              <a:rPr lang="en-US" sz="2400" dirty="0">
                <a:sym typeface="Symbol" panose="05050102010706020507" pitchFamily="18" charset="2"/>
              </a:rPr>
              <a:t>If there is any difference between the expected program state and an </a:t>
            </a:r>
            <a:r>
              <a:rPr lang="en-US" altLang="zh-CN" sz="2400" dirty="0">
                <a:ea typeface="宋体" charset="-122"/>
              </a:rPr>
              <a:t>infected </a:t>
            </a:r>
            <a:r>
              <a:rPr lang="en-US" sz="2400" dirty="0">
                <a:sym typeface="Symbol" panose="05050102010706020507" pitchFamily="18" charset="2"/>
              </a:rPr>
              <a:t>program state, the infected program state incurs an </a:t>
            </a:r>
            <a:r>
              <a:rPr lang="en-US" sz="2400" b="1" i="1" dirty="0">
                <a:sym typeface="Symbol" panose="05050102010706020507" pitchFamily="18" charset="2"/>
              </a:rPr>
              <a:t>error</a:t>
            </a:r>
            <a:r>
              <a:rPr lang="en-US" sz="2400" dirty="0">
                <a:sym typeface="Symbol" panose="05050102010706020507" pitchFamily="18" charset="2"/>
              </a:rPr>
              <a:t>.  </a:t>
            </a:r>
          </a:p>
          <a:p>
            <a:pPr marL="398463" lvl="1" indent="-398463">
              <a:buFont typeface="Wingdings" pitchFamily="2" charset="2"/>
              <a:buChar char="u"/>
            </a:pPr>
            <a:r>
              <a:rPr lang="en-US" sz="2400" dirty="0">
                <a:sym typeface="Symbol" panose="05050102010706020507" pitchFamily="18" charset="2"/>
              </a:rPr>
              <a:t>From the position of this </a:t>
            </a:r>
            <a:r>
              <a:rPr lang="en-US" altLang="zh-CN" sz="2400" dirty="0">
                <a:ea typeface="宋体" charset="-122"/>
              </a:rPr>
              <a:t>infected </a:t>
            </a:r>
            <a:r>
              <a:rPr lang="en-US" sz="2400" dirty="0">
                <a:sym typeface="Symbol" panose="05050102010706020507" pitchFamily="18" charset="2"/>
              </a:rPr>
              <a:t>program state </a:t>
            </a:r>
            <a:r>
              <a:rPr lang="en-US" sz="2400" i="1" dirty="0">
                <a:sym typeface="Symbol" panose="05050102010706020507" pitchFamily="18" charset="2"/>
              </a:rPr>
              <a:t>E</a:t>
            </a:r>
            <a:r>
              <a:rPr lang="en-US" sz="2400" i="1" baseline="-25000" dirty="0">
                <a:sym typeface="Symbol" panose="05050102010706020507" pitchFamily="18" charset="2"/>
              </a:rPr>
              <a:t>b</a:t>
            </a:r>
            <a:r>
              <a:rPr lang="en-US" sz="2400" dirty="0">
                <a:sym typeface="Symbol" panose="05050102010706020507" pitchFamily="18" charset="2"/>
              </a:rPr>
              <a:t>, the subsequent instructions (at positions [</a:t>
            </a:r>
            <a:r>
              <a:rPr lang="en-US" sz="2400" i="1" dirty="0">
                <a:sym typeface="Symbol" panose="05050102010706020507" pitchFamily="18" charset="2"/>
              </a:rPr>
              <a:t>b+1</a:t>
            </a:r>
            <a:r>
              <a:rPr lang="en-US" sz="2400" dirty="0">
                <a:sym typeface="Symbol" panose="05050102010706020507" pitchFamily="18" charset="2"/>
              </a:rPr>
              <a:t>], [</a:t>
            </a:r>
            <a:r>
              <a:rPr lang="en-US" sz="2400" i="1" dirty="0">
                <a:sym typeface="Symbol" panose="05050102010706020507" pitchFamily="18" charset="2"/>
              </a:rPr>
              <a:t>b+2</a:t>
            </a:r>
            <a:r>
              <a:rPr lang="en-US" sz="2400" dirty="0">
                <a:sym typeface="Symbol" panose="05050102010706020507" pitchFamily="18" charset="2"/>
              </a:rPr>
              <a:t>], …., [</a:t>
            </a:r>
            <a:r>
              <a:rPr lang="en-US" sz="2400" i="1" dirty="0">
                <a:sym typeface="Symbol" panose="05050102010706020507" pitchFamily="18" charset="2"/>
              </a:rPr>
              <a:t>f</a:t>
            </a:r>
            <a:r>
              <a:rPr lang="en-US" sz="2400" dirty="0">
                <a:sym typeface="Symbol" panose="05050102010706020507" pitchFamily="18" charset="2"/>
              </a:rPr>
              <a:t>]) in the trace   will further transform </a:t>
            </a:r>
            <a:r>
              <a:rPr lang="en-US" sz="2400" i="1" dirty="0">
                <a:sym typeface="Symbol" panose="05050102010706020507" pitchFamily="18" charset="2"/>
              </a:rPr>
              <a:t>E</a:t>
            </a:r>
            <a:r>
              <a:rPr lang="en-US" sz="2400" i="1" baseline="-25000" dirty="0">
                <a:sym typeface="Symbol" panose="05050102010706020507" pitchFamily="18" charset="2"/>
              </a:rPr>
              <a:t>b</a:t>
            </a:r>
            <a:r>
              <a:rPr lang="en-US" sz="2400" dirty="0">
                <a:sym typeface="Symbol" panose="05050102010706020507" pitchFamily="18" charset="2"/>
              </a:rPr>
              <a:t> into a sequence of </a:t>
            </a:r>
            <a:r>
              <a:rPr lang="en-US" altLang="zh-CN" sz="2400" dirty="0">
                <a:ea typeface="宋体" charset="-122"/>
              </a:rPr>
              <a:t>infected </a:t>
            </a:r>
            <a:r>
              <a:rPr lang="en-US" sz="2400" dirty="0">
                <a:sym typeface="Symbol" panose="05050102010706020507" pitchFamily="18" charset="2"/>
              </a:rPr>
              <a:t>program states </a:t>
            </a:r>
            <a:r>
              <a:rPr lang="en-US" sz="2400" i="1" dirty="0">
                <a:sym typeface="Symbol" panose="05050102010706020507" pitchFamily="18" charset="2"/>
              </a:rPr>
              <a:t>E</a:t>
            </a:r>
            <a:r>
              <a:rPr lang="en-US" sz="2400" i="1" baseline="-25000" dirty="0">
                <a:sym typeface="Symbol" panose="05050102010706020507" pitchFamily="18" charset="2"/>
              </a:rPr>
              <a:t>1,</a:t>
            </a:r>
            <a:r>
              <a:rPr lang="en-US" sz="2400" i="1" dirty="0">
                <a:sym typeface="Symbol" panose="05050102010706020507" pitchFamily="18" charset="2"/>
              </a:rPr>
              <a:t> E</a:t>
            </a:r>
            <a:r>
              <a:rPr lang="en-US" sz="2400" i="1" baseline="-25000" dirty="0">
                <a:sym typeface="Symbol" panose="05050102010706020507" pitchFamily="18" charset="2"/>
              </a:rPr>
              <a:t>2,</a:t>
            </a:r>
            <a:r>
              <a:rPr lang="en-US" sz="2400" i="1" dirty="0">
                <a:sym typeface="Symbol" panose="05050102010706020507" pitchFamily="18" charset="2"/>
              </a:rPr>
              <a:t> …</a:t>
            </a:r>
            <a:r>
              <a:rPr lang="en-US" sz="2400" dirty="0">
                <a:sym typeface="Symbol" panose="05050102010706020507" pitchFamily="18" charset="2"/>
              </a:rPr>
              <a:t>., </a:t>
            </a:r>
            <a:r>
              <a:rPr lang="en-US" sz="2400" i="1" dirty="0">
                <a:sym typeface="Symbol" panose="05050102010706020507" pitchFamily="18" charset="2"/>
              </a:rPr>
              <a:t>E</a:t>
            </a:r>
            <a:r>
              <a:rPr lang="en-US" sz="2400" i="1" baseline="-25000" dirty="0">
                <a:sym typeface="Symbol" panose="05050102010706020507" pitchFamily="18" charset="2"/>
              </a:rPr>
              <a:t>f</a:t>
            </a:r>
            <a:r>
              <a:rPr lang="en-US" sz="2400" dirty="0">
                <a:sym typeface="Symbol" panose="05050102010706020507" pitchFamily="18" charset="2"/>
              </a:rPr>
              <a:t> .  When the statement at the position  [</a:t>
            </a:r>
            <a:r>
              <a:rPr lang="en-US" sz="2400" i="1" dirty="0">
                <a:sym typeface="Symbol" panose="05050102010706020507" pitchFamily="18" charset="2"/>
              </a:rPr>
              <a:t>f</a:t>
            </a:r>
            <a:r>
              <a:rPr lang="en-US" sz="2400" dirty="0">
                <a:sym typeface="Symbol" panose="05050102010706020507" pitchFamily="18" charset="2"/>
              </a:rPr>
              <a:t>] is executed, the corresponding error in the </a:t>
            </a:r>
            <a:r>
              <a:rPr lang="en-US" altLang="zh-CN" sz="2400" dirty="0">
                <a:ea typeface="宋体" charset="-122"/>
              </a:rPr>
              <a:t>infected </a:t>
            </a:r>
            <a:r>
              <a:rPr lang="en-US" sz="2400" dirty="0">
                <a:sym typeface="Symbol" panose="05050102010706020507" pitchFamily="18" charset="2"/>
              </a:rPr>
              <a:t>program state </a:t>
            </a:r>
            <a:r>
              <a:rPr lang="en-US" sz="2400" i="1" dirty="0" err="1">
                <a:sym typeface="Symbol" panose="05050102010706020507" pitchFamily="18" charset="2"/>
              </a:rPr>
              <a:t>E</a:t>
            </a:r>
            <a:r>
              <a:rPr lang="en-US" sz="2400" i="1" baseline="-25000" dirty="0" err="1">
                <a:sym typeface="Symbol" panose="05050102010706020507" pitchFamily="18" charset="2"/>
              </a:rPr>
              <a:t>f</a:t>
            </a:r>
            <a:r>
              <a:rPr lang="en-US" sz="2400" i="1" baseline="-25000" dirty="0">
                <a:sym typeface="Symbol" panose="05050102010706020507" pitchFamily="18" charset="2"/>
              </a:rPr>
              <a:t> </a:t>
            </a:r>
            <a:r>
              <a:rPr lang="en-US" sz="2400" dirty="0">
                <a:sym typeface="Symbol" panose="05050102010706020507" pitchFamily="18" charset="2"/>
              </a:rPr>
              <a:t> will be observed as a failure of the execution trace .</a:t>
            </a:r>
            <a:endParaRPr lang="en-US" sz="2400" dirty="0"/>
          </a:p>
          <a:p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2FA2E-F577-4BD6-90C5-9D2A5CE91F0F}" type="slidenum">
              <a:rPr lang="en-US" altLang="zh-CN" smtClean="0"/>
              <a:pPr/>
              <a:t>43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69158818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Illustration: Relating Execution Information to Program States</a:t>
            </a:r>
          </a:p>
        </p:txBody>
      </p:sp>
      <p:sp>
        <p:nvSpPr>
          <p:cNvPr id="13315" name="Slide Number Placeholder 8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921D41B-411A-4DBD-AE36-E7A1CB68AB3B}" type="slidenum">
              <a:rPr lang="en-US" altLang="zh-CN" sz="1400">
                <a:solidFill>
                  <a:schemeClr val="folHlink"/>
                </a:solidFill>
              </a:rPr>
              <a:pPr/>
              <a:t>44</a:t>
            </a:fld>
            <a:endParaRPr lang="en-US" altLang="zh-CN" sz="1400">
              <a:solidFill>
                <a:schemeClr val="folHlink"/>
              </a:solidFill>
            </a:endParaRPr>
          </a:p>
        </p:txBody>
      </p:sp>
      <p:sp>
        <p:nvSpPr>
          <p:cNvPr id="20" name="Content Placeholder 4"/>
          <p:cNvSpPr txBox="1">
            <a:spLocks/>
          </p:cNvSpPr>
          <p:nvPr/>
        </p:nvSpPr>
        <p:spPr>
          <a:xfrm>
            <a:off x="5648325" y="2071688"/>
            <a:ext cx="4022725" cy="4572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/>
          <a:lstStyle>
            <a:lvl1pPr marL="273050" indent="-27305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1.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   </a:t>
            </a:r>
            <a:r>
              <a:rPr lang="en-US" altLang="zh-CN" sz="2000" b="1">
                <a:solidFill>
                  <a:srgbClr val="00B050"/>
                </a:solidFill>
                <a:latin typeface="Perpetua" pitchFamily="18" charset="0"/>
                <a:ea typeface="宋体" charset="-122"/>
              </a:rPr>
              <a:t>int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 foo (</a:t>
            </a:r>
            <a:r>
              <a:rPr lang="en-US" altLang="zh-CN" sz="2000" b="1">
                <a:solidFill>
                  <a:srgbClr val="00B050"/>
                </a:solidFill>
                <a:latin typeface="Perpetua" pitchFamily="18" charset="0"/>
                <a:ea typeface="宋体" charset="-122"/>
              </a:rPr>
              <a:t>int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 </a:t>
            </a:r>
            <a:r>
              <a:rPr lang="en-US" altLang="zh-CN" sz="2000" b="1" i="1">
                <a:latin typeface="Perpetua" pitchFamily="18" charset="0"/>
                <a:ea typeface="宋体" charset="-122"/>
              </a:rPr>
              <a:t>a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, </a:t>
            </a:r>
            <a:r>
              <a:rPr lang="en-US" altLang="zh-CN" sz="2000" b="1">
                <a:solidFill>
                  <a:srgbClr val="00B050"/>
                </a:solidFill>
                <a:latin typeface="Perpetua" pitchFamily="18" charset="0"/>
                <a:ea typeface="宋体" charset="-122"/>
              </a:rPr>
              <a:t>int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 </a:t>
            </a:r>
            <a:r>
              <a:rPr lang="en-US" altLang="zh-CN" sz="2000" b="1" i="1">
                <a:latin typeface="Perpetua" pitchFamily="18" charset="0"/>
                <a:ea typeface="宋体" charset="-122"/>
              </a:rPr>
              <a:t>b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)</a:t>
            </a: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2.   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{</a:t>
            </a: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3.        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POINT </a:t>
            </a:r>
            <a:r>
              <a:rPr lang="en-US" altLang="zh-CN" sz="2000" b="1">
                <a:solidFill>
                  <a:srgbClr val="FF0000"/>
                </a:solidFill>
                <a:latin typeface="Perpetua" pitchFamily="18" charset="0"/>
                <a:ea typeface="宋体" charset="-122"/>
              </a:rPr>
              <a:t>pA = null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; // bug</a:t>
            </a: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4.        </a:t>
            </a:r>
            <a:r>
              <a:rPr lang="en-US" altLang="zh-CN" sz="2000" b="1" i="1">
                <a:latin typeface="Perpetua" pitchFamily="18" charset="0"/>
                <a:ea typeface="宋体" charset="-122"/>
              </a:rPr>
              <a:t>…</a:t>
            </a:r>
            <a:endParaRPr lang="en-US" altLang="zh-CN" sz="2000" b="1">
              <a:latin typeface="Perpetua" pitchFamily="18" charset="0"/>
              <a:ea typeface="宋体" charset="-122"/>
            </a:endParaRP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5.        </a:t>
            </a:r>
            <a:r>
              <a:rPr lang="en-US" altLang="zh-CN" sz="2000" b="1">
                <a:solidFill>
                  <a:srgbClr val="00B050"/>
                </a:solidFill>
                <a:latin typeface="Perpetua" pitchFamily="18" charset="0"/>
                <a:ea typeface="宋体" charset="-122"/>
              </a:rPr>
              <a:t>for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 () {</a:t>
            </a: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6.            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POINT pB = pA;</a:t>
            </a: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7.            </a:t>
            </a:r>
            <a:r>
              <a:rPr lang="en-US" altLang="zh-CN" sz="2000" b="1" i="1">
                <a:latin typeface="Perpetua" pitchFamily="18" charset="0"/>
                <a:ea typeface="宋体" charset="-122"/>
              </a:rPr>
              <a:t>…</a:t>
            </a:r>
            <a:endParaRPr lang="en-US" altLang="zh-CN" sz="2000" b="1">
              <a:latin typeface="Perpetua" pitchFamily="18" charset="0"/>
              <a:ea typeface="宋体" charset="-122"/>
            </a:endParaRP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8.            </a:t>
            </a:r>
            <a:r>
              <a:rPr lang="en-US" altLang="zh-CN" sz="2000" b="1">
                <a:solidFill>
                  <a:srgbClr val="00B050"/>
                </a:solidFill>
                <a:latin typeface="Perpetua" pitchFamily="18" charset="0"/>
                <a:ea typeface="宋体" charset="-122"/>
              </a:rPr>
              <a:t>if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 () {</a:t>
            </a: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9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.                 pB[3] = 0;</a:t>
            </a: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10.               </a:t>
            </a:r>
            <a:r>
              <a:rPr lang="en-US" altLang="zh-CN" sz="2000" b="1" i="1">
                <a:latin typeface="Perpetua" pitchFamily="18" charset="0"/>
                <a:ea typeface="宋体" charset="-122"/>
              </a:rPr>
              <a:t>…</a:t>
            </a:r>
            <a:endParaRPr lang="en-US" altLang="zh-CN" sz="2000" b="1">
              <a:latin typeface="Perpetua" pitchFamily="18" charset="0"/>
              <a:ea typeface="宋体" charset="-122"/>
            </a:endParaRP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11.    </a:t>
            </a:r>
            <a:r>
              <a:rPr lang="en-US" altLang="zh-CN" sz="2000" b="1" i="1">
                <a:latin typeface="Perpetua" pitchFamily="18" charset="0"/>
                <a:ea typeface="宋体" charset="-122"/>
              </a:rPr>
              <a:t>      }</a:t>
            </a:r>
            <a:endParaRPr lang="en-US" altLang="zh-CN" sz="2000" b="1">
              <a:latin typeface="Perpetua" pitchFamily="18" charset="0"/>
              <a:ea typeface="宋体" charset="-122"/>
            </a:endParaRP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12. </a:t>
            </a:r>
            <a:r>
              <a:rPr lang="en-US" altLang="zh-CN" sz="2000" b="1" i="1">
                <a:latin typeface="Perpetua" pitchFamily="18" charset="0"/>
                <a:ea typeface="宋体" charset="-122"/>
              </a:rPr>
              <a:t>     }</a:t>
            </a: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13.  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}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50900" y="2714625"/>
            <a:ext cx="4564063" cy="5238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i="1" dirty="0"/>
              <a:t>A pointer assigned to NULL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50900" y="4762500"/>
            <a:ext cx="4564063" cy="5238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i="1" dirty="0"/>
              <a:t>A problematic memory access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50900" y="3690938"/>
            <a:ext cx="4564063" cy="5238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i="1" dirty="0"/>
              <a:t>Another assignment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charset="-122"/>
              </a:rPr>
              <a:t>Program State</a:t>
            </a:r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6E3BDD9-0E09-4B70-AB23-DAC360C80F67}" type="slidenum">
              <a:rPr lang="en-US" altLang="zh-CN" sz="1400">
                <a:solidFill>
                  <a:schemeClr val="folHlink"/>
                </a:solidFill>
              </a:rPr>
              <a:pPr/>
              <a:t>45</a:t>
            </a:fld>
            <a:endParaRPr lang="en-US" altLang="zh-CN" sz="1400">
              <a:solidFill>
                <a:schemeClr val="folHlink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083094" y="1928802"/>
          <a:ext cx="4380970" cy="332519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39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45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7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48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50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Program states</a:t>
                      </a:r>
                    </a:p>
                  </a:txBody>
                  <a:tcPr marL="99028" marR="99028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r>
                        <a:rPr lang="en-US" sz="2000" dirty="0">
                          <a:sym typeface="Wingdings" pitchFamily="2" charset="2"/>
                        </a:rPr>
                        <a:t>     </a:t>
                      </a:r>
                      <a:endParaRPr lang="en-US" sz="2000" dirty="0"/>
                    </a:p>
                  </a:txBody>
                  <a:tcPr marL="99028" marR="99028" vert="vert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028" marR="9902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028" marR="9902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8668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028" marR="9902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028" marR="9902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5330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028" marR="9902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028" marR="99028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Content Placeholder 4"/>
          <p:cNvSpPr txBox="1">
            <a:spLocks/>
          </p:cNvSpPr>
          <p:nvPr/>
        </p:nvSpPr>
        <p:spPr>
          <a:xfrm>
            <a:off x="5648325" y="2071688"/>
            <a:ext cx="4022725" cy="4572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/>
          <a:lstStyle>
            <a:lvl1pPr marL="273050" indent="-27305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1.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   </a:t>
            </a:r>
            <a:r>
              <a:rPr lang="en-US" altLang="zh-CN" sz="2000" b="1">
                <a:solidFill>
                  <a:srgbClr val="00B050"/>
                </a:solidFill>
                <a:latin typeface="Perpetua" pitchFamily="18" charset="0"/>
                <a:ea typeface="宋体" charset="-122"/>
              </a:rPr>
              <a:t>int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 foo (</a:t>
            </a:r>
            <a:r>
              <a:rPr lang="en-US" altLang="zh-CN" sz="2000" b="1">
                <a:solidFill>
                  <a:srgbClr val="00B050"/>
                </a:solidFill>
                <a:latin typeface="Perpetua" pitchFamily="18" charset="0"/>
                <a:ea typeface="宋体" charset="-122"/>
              </a:rPr>
              <a:t>int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 </a:t>
            </a:r>
            <a:r>
              <a:rPr lang="en-US" altLang="zh-CN" sz="2000" b="1" i="1">
                <a:latin typeface="Perpetua" pitchFamily="18" charset="0"/>
                <a:ea typeface="宋体" charset="-122"/>
              </a:rPr>
              <a:t>a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, </a:t>
            </a:r>
            <a:r>
              <a:rPr lang="en-US" altLang="zh-CN" sz="2000" b="1">
                <a:solidFill>
                  <a:srgbClr val="00B050"/>
                </a:solidFill>
                <a:latin typeface="Perpetua" pitchFamily="18" charset="0"/>
                <a:ea typeface="宋体" charset="-122"/>
              </a:rPr>
              <a:t>int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 </a:t>
            </a:r>
            <a:r>
              <a:rPr lang="en-US" altLang="zh-CN" sz="2000" b="1" i="1">
                <a:latin typeface="Perpetua" pitchFamily="18" charset="0"/>
                <a:ea typeface="宋体" charset="-122"/>
              </a:rPr>
              <a:t>b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)</a:t>
            </a: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2.   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{</a:t>
            </a: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3.        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POINT </a:t>
            </a:r>
            <a:r>
              <a:rPr lang="en-US" altLang="zh-CN" sz="2000" b="1">
                <a:solidFill>
                  <a:srgbClr val="FF0000"/>
                </a:solidFill>
                <a:latin typeface="Perpetua" pitchFamily="18" charset="0"/>
                <a:ea typeface="宋体" charset="-122"/>
              </a:rPr>
              <a:t>pA = null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; // bug</a:t>
            </a: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4.        </a:t>
            </a:r>
            <a:r>
              <a:rPr lang="en-US" altLang="zh-CN" sz="2000" b="1" i="1">
                <a:latin typeface="Perpetua" pitchFamily="18" charset="0"/>
                <a:ea typeface="宋体" charset="-122"/>
              </a:rPr>
              <a:t>…</a:t>
            </a:r>
            <a:endParaRPr lang="en-US" altLang="zh-CN" sz="2000" b="1">
              <a:latin typeface="Perpetua" pitchFamily="18" charset="0"/>
              <a:ea typeface="宋体" charset="-122"/>
            </a:endParaRP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5.        </a:t>
            </a:r>
            <a:r>
              <a:rPr lang="en-US" altLang="zh-CN" sz="2000" b="1">
                <a:solidFill>
                  <a:srgbClr val="00B050"/>
                </a:solidFill>
                <a:latin typeface="Perpetua" pitchFamily="18" charset="0"/>
                <a:ea typeface="宋体" charset="-122"/>
              </a:rPr>
              <a:t>for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 () {</a:t>
            </a: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6.            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POINT pB = pA;</a:t>
            </a: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7.            </a:t>
            </a:r>
            <a:r>
              <a:rPr lang="en-US" altLang="zh-CN" sz="2000" b="1" i="1">
                <a:latin typeface="Perpetua" pitchFamily="18" charset="0"/>
                <a:ea typeface="宋体" charset="-122"/>
              </a:rPr>
              <a:t>…</a:t>
            </a:r>
            <a:endParaRPr lang="en-US" altLang="zh-CN" sz="2000" b="1">
              <a:latin typeface="Perpetua" pitchFamily="18" charset="0"/>
              <a:ea typeface="宋体" charset="-122"/>
            </a:endParaRP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8.            </a:t>
            </a:r>
            <a:r>
              <a:rPr lang="en-US" altLang="zh-CN" sz="2000" b="1">
                <a:solidFill>
                  <a:srgbClr val="00B050"/>
                </a:solidFill>
                <a:latin typeface="Perpetua" pitchFamily="18" charset="0"/>
                <a:ea typeface="宋体" charset="-122"/>
              </a:rPr>
              <a:t>if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 () {</a:t>
            </a: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9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.                 pB[3] = 0;</a:t>
            </a: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10.               </a:t>
            </a:r>
            <a:r>
              <a:rPr lang="en-US" altLang="zh-CN" sz="2000" b="1" i="1">
                <a:latin typeface="Perpetua" pitchFamily="18" charset="0"/>
                <a:ea typeface="宋体" charset="-122"/>
              </a:rPr>
              <a:t>…</a:t>
            </a:r>
            <a:endParaRPr lang="en-US" altLang="zh-CN" sz="2000" b="1">
              <a:latin typeface="Perpetua" pitchFamily="18" charset="0"/>
              <a:ea typeface="宋体" charset="-122"/>
            </a:endParaRP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11.    </a:t>
            </a:r>
            <a:r>
              <a:rPr lang="en-US" altLang="zh-CN" sz="2000" b="1" i="1">
                <a:latin typeface="Perpetua" pitchFamily="18" charset="0"/>
                <a:ea typeface="宋体" charset="-122"/>
              </a:rPr>
              <a:t>      }</a:t>
            </a:r>
            <a:endParaRPr lang="en-US" altLang="zh-CN" sz="2000" b="1">
              <a:latin typeface="Perpetua" pitchFamily="18" charset="0"/>
              <a:ea typeface="宋体" charset="-122"/>
            </a:endParaRP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12. </a:t>
            </a:r>
            <a:r>
              <a:rPr lang="en-US" altLang="zh-CN" sz="2000" b="1" i="1">
                <a:latin typeface="Perpetua" pitchFamily="18" charset="0"/>
                <a:ea typeface="宋体" charset="-122"/>
              </a:rPr>
              <a:t>     }</a:t>
            </a: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13.  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8763" y="214313"/>
            <a:ext cx="4332287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 b="1" i="1" dirty="0">
                <a:solidFill>
                  <a:srgbClr val="FFFFFF"/>
                </a:solidFill>
                <a:ea typeface="宋体" charset="-122"/>
              </a:rPr>
              <a:t>The values of variables</a:t>
            </a:r>
            <a:endParaRPr lang="en-US" altLang="zh-CN" b="1" dirty="0">
              <a:solidFill>
                <a:srgbClr val="FFFFFF"/>
              </a:solidFill>
              <a:ea typeface="宋体" charset="-122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868738" y="1143000"/>
            <a:ext cx="1314450" cy="714375"/>
          </a:xfrm>
          <a:prstGeom prst="straightConnector1">
            <a:avLst/>
          </a:prstGeom>
          <a:ln w="2540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089150" y="1857375"/>
            <a:ext cx="2398713" cy="500063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charset="-122"/>
              </a:rPr>
              <a:t>Program State</a:t>
            </a:r>
          </a:p>
        </p:txBody>
      </p:sp>
      <p:sp>
        <p:nvSpPr>
          <p:cNvPr id="1536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B064CC4-70E4-420A-8308-EBB662ECD4B9}" type="slidenum">
              <a:rPr lang="en-US" altLang="zh-CN" sz="1400">
                <a:solidFill>
                  <a:schemeClr val="folHlink"/>
                </a:solidFill>
              </a:rPr>
              <a:pPr/>
              <a:t>46</a:t>
            </a:fld>
            <a:endParaRPr lang="en-US" altLang="zh-CN" sz="1400">
              <a:solidFill>
                <a:schemeClr val="folHlink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083094" y="1928802"/>
          <a:ext cx="4380970" cy="332519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28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5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7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48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50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Program states</a:t>
                      </a:r>
                    </a:p>
                  </a:txBody>
                  <a:tcPr marL="99028" marR="99028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r>
                        <a:rPr lang="en-US" sz="2000" dirty="0">
                          <a:sym typeface="Wingdings" pitchFamily="2" charset="2"/>
                        </a:rPr>
                        <a:t>     </a:t>
                      </a:r>
                      <a:endParaRPr lang="en-US" sz="2000" dirty="0"/>
                    </a:p>
                  </a:txBody>
                  <a:tcPr marL="99028" marR="99028" vert="vert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Start</a:t>
                      </a:r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pA</a:t>
                      </a:r>
                      <a:r>
                        <a:rPr lang="en-US" sz="2000" baseline="0" dirty="0"/>
                        <a:t> : N\A</a:t>
                      </a:r>
                      <a:endParaRPr lang="en-US" sz="2000" dirty="0"/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pB</a:t>
                      </a:r>
                      <a:r>
                        <a:rPr lang="en-US" sz="2000" dirty="0"/>
                        <a:t> : N\A</a:t>
                      </a:r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marL="99028" marR="9902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028" marR="9902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8668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028" marR="9902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028" marR="9902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5330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028" marR="9902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028" marR="99028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Content Placeholder 4"/>
          <p:cNvSpPr txBox="1">
            <a:spLocks/>
          </p:cNvSpPr>
          <p:nvPr/>
        </p:nvSpPr>
        <p:spPr>
          <a:xfrm>
            <a:off x="5648325" y="2071688"/>
            <a:ext cx="4022725" cy="4572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/>
          <a:lstStyle>
            <a:lvl1pPr marL="273050" indent="-27305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1.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   </a:t>
            </a:r>
            <a:r>
              <a:rPr lang="en-US" altLang="zh-CN" sz="2000" b="1">
                <a:solidFill>
                  <a:srgbClr val="00B050"/>
                </a:solidFill>
                <a:latin typeface="Perpetua" pitchFamily="18" charset="0"/>
                <a:ea typeface="宋体" charset="-122"/>
              </a:rPr>
              <a:t>int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 foo (</a:t>
            </a:r>
            <a:r>
              <a:rPr lang="en-US" altLang="zh-CN" sz="2000" b="1">
                <a:solidFill>
                  <a:srgbClr val="00B050"/>
                </a:solidFill>
                <a:latin typeface="Perpetua" pitchFamily="18" charset="0"/>
                <a:ea typeface="宋体" charset="-122"/>
              </a:rPr>
              <a:t>int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 </a:t>
            </a:r>
            <a:r>
              <a:rPr lang="en-US" altLang="zh-CN" sz="2000" b="1" i="1">
                <a:latin typeface="Perpetua" pitchFamily="18" charset="0"/>
                <a:ea typeface="宋体" charset="-122"/>
              </a:rPr>
              <a:t>a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, </a:t>
            </a:r>
            <a:r>
              <a:rPr lang="en-US" altLang="zh-CN" sz="2000" b="1">
                <a:solidFill>
                  <a:srgbClr val="00B050"/>
                </a:solidFill>
                <a:latin typeface="Perpetua" pitchFamily="18" charset="0"/>
                <a:ea typeface="宋体" charset="-122"/>
              </a:rPr>
              <a:t>int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 </a:t>
            </a:r>
            <a:r>
              <a:rPr lang="en-US" altLang="zh-CN" sz="2000" b="1" i="1">
                <a:latin typeface="Perpetua" pitchFamily="18" charset="0"/>
                <a:ea typeface="宋体" charset="-122"/>
              </a:rPr>
              <a:t>b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)</a:t>
            </a: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2.   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{</a:t>
            </a: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3.        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POINT </a:t>
            </a:r>
            <a:r>
              <a:rPr lang="en-US" altLang="zh-CN" sz="2000" b="1">
                <a:solidFill>
                  <a:srgbClr val="FF0000"/>
                </a:solidFill>
                <a:latin typeface="Perpetua" pitchFamily="18" charset="0"/>
                <a:ea typeface="宋体" charset="-122"/>
              </a:rPr>
              <a:t>pA = null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; // bug</a:t>
            </a: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4.        </a:t>
            </a:r>
            <a:r>
              <a:rPr lang="en-US" altLang="zh-CN" sz="2000" b="1" i="1">
                <a:latin typeface="Perpetua" pitchFamily="18" charset="0"/>
                <a:ea typeface="宋体" charset="-122"/>
              </a:rPr>
              <a:t>…</a:t>
            </a:r>
            <a:endParaRPr lang="en-US" altLang="zh-CN" sz="2000" b="1">
              <a:latin typeface="Perpetua" pitchFamily="18" charset="0"/>
              <a:ea typeface="宋体" charset="-122"/>
            </a:endParaRP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5.        </a:t>
            </a:r>
            <a:r>
              <a:rPr lang="en-US" altLang="zh-CN" sz="2000" b="1">
                <a:solidFill>
                  <a:srgbClr val="00B050"/>
                </a:solidFill>
                <a:latin typeface="Perpetua" pitchFamily="18" charset="0"/>
                <a:ea typeface="宋体" charset="-122"/>
              </a:rPr>
              <a:t>for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 () {</a:t>
            </a: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6.            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POINT pB = pA;</a:t>
            </a: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7.            </a:t>
            </a:r>
            <a:r>
              <a:rPr lang="en-US" altLang="zh-CN" sz="2000" b="1" i="1">
                <a:latin typeface="Perpetua" pitchFamily="18" charset="0"/>
                <a:ea typeface="宋体" charset="-122"/>
              </a:rPr>
              <a:t>…</a:t>
            </a:r>
            <a:endParaRPr lang="en-US" altLang="zh-CN" sz="2000" b="1">
              <a:latin typeface="Perpetua" pitchFamily="18" charset="0"/>
              <a:ea typeface="宋体" charset="-122"/>
            </a:endParaRP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8.            </a:t>
            </a:r>
            <a:r>
              <a:rPr lang="en-US" altLang="zh-CN" sz="2000" b="1">
                <a:solidFill>
                  <a:srgbClr val="00B050"/>
                </a:solidFill>
                <a:latin typeface="Perpetua" pitchFamily="18" charset="0"/>
                <a:ea typeface="宋体" charset="-122"/>
              </a:rPr>
              <a:t>if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 () {</a:t>
            </a: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9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.                 pB[3] = 0;</a:t>
            </a: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10.               </a:t>
            </a:r>
            <a:r>
              <a:rPr lang="en-US" altLang="zh-CN" sz="2000" b="1" i="1">
                <a:latin typeface="Perpetua" pitchFamily="18" charset="0"/>
                <a:ea typeface="宋体" charset="-122"/>
              </a:rPr>
              <a:t>…</a:t>
            </a:r>
            <a:endParaRPr lang="en-US" altLang="zh-CN" sz="2000" b="1">
              <a:latin typeface="Perpetua" pitchFamily="18" charset="0"/>
              <a:ea typeface="宋体" charset="-122"/>
            </a:endParaRP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11.    </a:t>
            </a:r>
            <a:r>
              <a:rPr lang="en-US" altLang="zh-CN" sz="2000" b="1" i="1">
                <a:latin typeface="Perpetua" pitchFamily="18" charset="0"/>
                <a:ea typeface="宋体" charset="-122"/>
              </a:rPr>
              <a:t>      }</a:t>
            </a:r>
            <a:endParaRPr lang="en-US" altLang="zh-CN" sz="2000" b="1">
              <a:latin typeface="Perpetua" pitchFamily="18" charset="0"/>
              <a:ea typeface="宋体" charset="-122"/>
            </a:endParaRP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12. </a:t>
            </a:r>
            <a:r>
              <a:rPr lang="en-US" altLang="zh-CN" sz="2000" b="1" i="1">
                <a:latin typeface="Perpetua" pitchFamily="18" charset="0"/>
                <a:ea typeface="宋体" charset="-122"/>
              </a:rPr>
              <a:t>     }</a:t>
            </a: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13.  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}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868738" y="1143000"/>
            <a:ext cx="1314450" cy="714375"/>
          </a:xfrm>
          <a:prstGeom prst="straightConnector1">
            <a:avLst/>
          </a:prstGeom>
          <a:ln w="2540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089150" y="1857375"/>
            <a:ext cx="2398713" cy="500063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38763" y="214313"/>
            <a:ext cx="4332287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 b="1" i="1" dirty="0">
                <a:solidFill>
                  <a:srgbClr val="FFFFFF"/>
                </a:solidFill>
                <a:ea typeface="宋体" charset="-122"/>
              </a:rPr>
              <a:t>The values of variables</a:t>
            </a:r>
            <a:endParaRPr lang="en-US" altLang="zh-CN" b="1" dirty="0">
              <a:solidFill>
                <a:srgbClr val="FFFFFF"/>
              </a:solidFill>
              <a:ea typeface="宋体" charset="-12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0812" y="5910590"/>
            <a:ext cx="26895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N\A = undefined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charset="-122"/>
              </a:rPr>
              <a:t>Program States</a:t>
            </a:r>
          </a:p>
        </p:txBody>
      </p:sp>
      <p:sp>
        <p:nvSpPr>
          <p:cNvPr id="1638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069F6C7-1943-4088-B4FA-31939A687646}" type="slidenum">
              <a:rPr lang="en-US" altLang="zh-CN" sz="1400">
                <a:solidFill>
                  <a:schemeClr val="folHlink"/>
                </a:solidFill>
              </a:rPr>
              <a:pPr/>
              <a:t>47</a:t>
            </a:fld>
            <a:endParaRPr lang="en-US" altLang="zh-CN" sz="1400">
              <a:solidFill>
                <a:schemeClr val="folHlink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083094" y="1928802"/>
          <a:ext cx="4380970" cy="332519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28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5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7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48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50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Program states</a:t>
                      </a:r>
                    </a:p>
                  </a:txBody>
                  <a:tcPr marL="99028" marR="99028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r>
                        <a:rPr lang="en-US" sz="2000" dirty="0">
                          <a:sym typeface="Wingdings" pitchFamily="2" charset="2"/>
                        </a:rPr>
                        <a:t>              </a:t>
                      </a:r>
                      <a:endParaRPr lang="en-US" sz="2000" dirty="0"/>
                    </a:p>
                  </a:txBody>
                  <a:tcPr marL="99028" marR="99028" vert="vert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Start</a:t>
                      </a:r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pA</a:t>
                      </a:r>
                      <a:r>
                        <a:rPr lang="en-US" sz="2000" baseline="0" dirty="0"/>
                        <a:t> : N\A</a:t>
                      </a:r>
                      <a:endParaRPr lang="en-US" sz="2000" dirty="0"/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pB</a:t>
                      </a:r>
                      <a:r>
                        <a:rPr lang="en-US" sz="2000" dirty="0"/>
                        <a:t> : N\A</a:t>
                      </a:r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marL="99028" marR="9902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Line 3</a:t>
                      </a:r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solidFill>
                            <a:srgbClr val="FF0000"/>
                          </a:solidFill>
                        </a:rPr>
                        <a:t>pA</a:t>
                      </a:r>
                      <a:r>
                        <a:rPr lang="en-US" sz="2000" b="1" baseline="0" dirty="0">
                          <a:solidFill>
                            <a:srgbClr val="FF0000"/>
                          </a:solidFill>
                        </a:rPr>
                        <a:t> : null</a:t>
                      </a:r>
                      <a:endParaRPr 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pB</a:t>
                      </a:r>
                      <a:r>
                        <a:rPr lang="en-US" sz="2000" baseline="0" dirty="0"/>
                        <a:t> : N\A</a:t>
                      </a:r>
                      <a:endParaRPr lang="en-US" sz="2000" dirty="0"/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marL="99028" marR="9902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8668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028" marR="9902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028" marR="9902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5330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028" marR="9902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028" marR="99028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Content Placeholder 4"/>
          <p:cNvSpPr txBox="1">
            <a:spLocks/>
          </p:cNvSpPr>
          <p:nvPr/>
        </p:nvSpPr>
        <p:spPr>
          <a:xfrm>
            <a:off x="5648325" y="2071688"/>
            <a:ext cx="4022725" cy="4572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/>
          <a:lstStyle>
            <a:lvl1pPr marL="273050" indent="-27305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1.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   </a:t>
            </a:r>
            <a:r>
              <a:rPr lang="en-US" altLang="zh-CN" sz="2000" b="1">
                <a:solidFill>
                  <a:srgbClr val="00B050"/>
                </a:solidFill>
                <a:latin typeface="Perpetua" pitchFamily="18" charset="0"/>
                <a:ea typeface="宋体" charset="-122"/>
              </a:rPr>
              <a:t>int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 foo (</a:t>
            </a:r>
            <a:r>
              <a:rPr lang="en-US" altLang="zh-CN" sz="2000" b="1">
                <a:solidFill>
                  <a:srgbClr val="00B050"/>
                </a:solidFill>
                <a:latin typeface="Perpetua" pitchFamily="18" charset="0"/>
                <a:ea typeface="宋体" charset="-122"/>
              </a:rPr>
              <a:t>int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 </a:t>
            </a:r>
            <a:r>
              <a:rPr lang="en-US" altLang="zh-CN" sz="2000" b="1" i="1">
                <a:latin typeface="Perpetua" pitchFamily="18" charset="0"/>
                <a:ea typeface="宋体" charset="-122"/>
              </a:rPr>
              <a:t>a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, </a:t>
            </a:r>
            <a:r>
              <a:rPr lang="en-US" altLang="zh-CN" sz="2000" b="1">
                <a:solidFill>
                  <a:srgbClr val="00B050"/>
                </a:solidFill>
                <a:latin typeface="Perpetua" pitchFamily="18" charset="0"/>
                <a:ea typeface="宋体" charset="-122"/>
              </a:rPr>
              <a:t>int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 </a:t>
            </a:r>
            <a:r>
              <a:rPr lang="en-US" altLang="zh-CN" sz="2000" b="1" i="1">
                <a:latin typeface="Perpetua" pitchFamily="18" charset="0"/>
                <a:ea typeface="宋体" charset="-122"/>
              </a:rPr>
              <a:t>b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)</a:t>
            </a: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2.   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{</a:t>
            </a: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3.        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POINT </a:t>
            </a:r>
            <a:r>
              <a:rPr lang="en-US" altLang="zh-CN" sz="2000" b="1">
                <a:solidFill>
                  <a:srgbClr val="FF0000"/>
                </a:solidFill>
                <a:latin typeface="Perpetua" pitchFamily="18" charset="0"/>
                <a:ea typeface="宋体" charset="-122"/>
              </a:rPr>
              <a:t>pA = null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; // bug</a:t>
            </a: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4.        </a:t>
            </a:r>
            <a:r>
              <a:rPr lang="en-US" altLang="zh-CN" sz="2000" b="1" i="1">
                <a:latin typeface="Perpetua" pitchFamily="18" charset="0"/>
                <a:ea typeface="宋体" charset="-122"/>
              </a:rPr>
              <a:t>…</a:t>
            </a:r>
            <a:endParaRPr lang="en-US" altLang="zh-CN" sz="2000" b="1">
              <a:latin typeface="Perpetua" pitchFamily="18" charset="0"/>
              <a:ea typeface="宋体" charset="-122"/>
            </a:endParaRP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5.        </a:t>
            </a:r>
            <a:r>
              <a:rPr lang="en-US" altLang="zh-CN" sz="2000" b="1">
                <a:solidFill>
                  <a:srgbClr val="00B050"/>
                </a:solidFill>
                <a:latin typeface="Perpetua" pitchFamily="18" charset="0"/>
                <a:ea typeface="宋体" charset="-122"/>
              </a:rPr>
              <a:t>for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 () {</a:t>
            </a: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6.            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POINT pB = pA;</a:t>
            </a: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7.            </a:t>
            </a:r>
            <a:r>
              <a:rPr lang="en-US" altLang="zh-CN" sz="2000" b="1" i="1">
                <a:latin typeface="Perpetua" pitchFamily="18" charset="0"/>
                <a:ea typeface="宋体" charset="-122"/>
              </a:rPr>
              <a:t>…</a:t>
            </a:r>
            <a:endParaRPr lang="en-US" altLang="zh-CN" sz="2000" b="1">
              <a:latin typeface="Perpetua" pitchFamily="18" charset="0"/>
              <a:ea typeface="宋体" charset="-122"/>
            </a:endParaRP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8.            </a:t>
            </a:r>
            <a:r>
              <a:rPr lang="en-US" altLang="zh-CN" sz="2000" b="1">
                <a:solidFill>
                  <a:srgbClr val="00B050"/>
                </a:solidFill>
                <a:latin typeface="Perpetua" pitchFamily="18" charset="0"/>
                <a:ea typeface="宋体" charset="-122"/>
              </a:rPr>
              <a:t>if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 () {</a:t>
            </a: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9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.                 pB[3] = 0;</a:t>
            </a: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10.               </a:t>
            </a:r>
            <a:r>
              <a:rPr lang="en-US" altLang="zh-CN" sz="2000" b="1" i="1">
                <a:latin typeface="Perpetua" pitchFamily="18" charset="0"/>
                <a:ea typeface="宋体" charset="-122"/>
              </a:rPr>
              <a:t>…</a:t>
            </a:r>
            <a:endParaRPr lang="en-US" altLang="zh-CN" sz="2000" b="1">
              <a:latin typeface="Perpetua" pitchFamily="18" charset="0"/>
              <a:ea typeface="宋体" charset="-122"/>
            </a:endParaRP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11.    </a:t>
            </a:r>
            <a:r>
              <a:rPr lang="en-US" altLang="zh-CN" sz="2000" b="1" i="1">
                <a:latin typeface="Perpetua" pitchFamily="18" charset="0"/>
                <a:ea typeface="宋体" charset="-122"/>
              </a:rPr>
              <a:t>      }</a:t>
            </a:r>
            <a:endParaRPr lang="en-US" altLang="zh-CN" sz="2000" b="1">
              <a:latin typeface="Perpetua" pitchFamily="18" charset="0"/>
              <a:ea typeface="宋体" charset="-122"/>
            </a:endParaRP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12. </a:t>
            </a:r>
            <a:r>
              <a:rPr lang="en-US" altLang="zh-CN" sz="2000" b="1" i="1">
                <a:latin typeface="Perpetua" pitchFamily="18" charset="0"/>
                <a:ea typeface="宋体" charset="-122"/>
              </a:rPr>
              <a:t>     }</a:t>
            </a: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13.  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3988" y="2643188"/>
            <a:ext cx="1393825" cy="5238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i="1" dirty="0"/>
              <a:t>infect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8763" y="214313"/>
            <a:ext cx="4332287" cy="9541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 b="1" i="1" dirty="0">
                <a:solidFill>
                  <a:srgbClr val="FFFFFF"/>
                </a:solidFill>
                <a:ea typeface="宋体" charset="-122"/>
              </a:rPr>
              <a:t>Infected: It means the value of a variable is not correct.</a:t>
            </a:r>
            <a:endParaRPr lang="en-US" altLang="zh-CN" b="1" dirty="0">
              <a:solidFill>
                <a:srgbClr val="FFFFFF"/>
              </a:solidFill>
              <a:ea typeface="宋体" charset="-12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charset="-122"/>
              </a:rPr>
              <a:t>Program States</a:t>
            </a:r>
          </a:p>
        </p:txBody>
      </p:sp>
      <p:sp>
        <p:nvSpPr>
          <p:cNvPr id="1741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07C62BC-AB43-4090-AAC6-03CCB73EBF03}" type="slidenum">
              <a:rPr lang="en-US" altLang="zh-CN" sz="1400">
                <a:solidFill>
                  <a:schemeClr val="folHlink"/>
                </a:solidFill>
              </a:rPr>
              <a:pPr/>
              <a:t>48</a:t>
            </a:fld>
            <a:endParaRPr lang="en-US" altLang="zh-CN" sz="1400">
              <a:solidFill>
                <a:schemeClr val="folHlink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083094" y="1928802"/>
          <a:ext cx="4380970" cy="332519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28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5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7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48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50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Program states</a:t>
                      </a:r>
                    </a:p>
                  </a:txBody>
                  <a:tcPr marL="99028" marR="99028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r>
                        <a:rPr lang="en-US" sz="2000" dirty="0">
                          <a:sym typeface="Wingdings" pitchFamily="2" charset="2"/>
                        </a:rPr>
                        <a:t>                           </a:t>
                      </a:r>
                      <a:endParaRPr lang="en-US" sz="2000" dirty="0"/>
                    </a:p>
                  </a:txBody>
                  <a:tcPr marL="99028" marR="99028" vert="vert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Start</a:t>
                      </a:r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pA</a:t>
                      </a:r>
                      <a:r>
                        <a:rPr lang="en-US" sz="2000" baseline="0" dirty="0"/>
                        <a:t> : N\A</a:t>
                      </a:r>
                      <a:endParaRPr lang="en-US" sz="2000" dirty="0"/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pB</a:t>
                      </a:r>
                      <a:r>
                        <a:rPr lang="en-US" sz="2000" dirty="0"/>
                        <a:t> : N\A</a:t>
                      </a:r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marL="99028" marR="9902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Line 3</a:t>
                      </a:r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pA</a:t>
                      </a:r>
                      <a:r>
                        <a:rPr lang="en-US" sz="2000" baseline="0" dirty="0"/>
                        <a:t> : null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pB</a:t>
                      </a:r>
                      <a:r>
                        <a:rPr lang="en-US" sz="2000" baseline="0" dirty="0"/>
                        <a:t> : N\A</a:t>
                      </a:r>
                      <a:endParaRPr lang="en-US" sz="2000" dirty="0"/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marL="99028" marR="9902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8668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028" marR="9902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Line 6</a:t>
                      </a:r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pA</a:t>
                      </a:r>
                      <a:r>
                        <a:rPr lang="en-US" sz="2000" dirty="0"/>
                        <a:t> : null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pB</a:t>
                      </a:r>
                      <a:r>
                        <a:rPr lang="en-US" sz="2000" dirty="0"/>
                        <a:t> : null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marL="99028" marR="9902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5330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028" marR="9902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028" marR="99028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Content Placeholder 4"/>
          <p:cNvSpPr txBox="1">
            <a:spLocks/>
          </p:cNvSpPr>
          <p:nvPr/>
        </p:nvSpPr>
        <p:spPr>
          <a:xfrm>
            <a:off x="5648325" y="2071688"/>
            <a:ext cx="4022725" cy="4572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/>
          <a:lstStyle>
            <a:lvl1pPr marL="273050" indent="-27305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1.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   </a:t>
            </a:r>
            <a:r>
              <a:rPr lang="en-US" altLang="zh-CN" sz="2000" b="1">
                <a:solidFill>
                  <a:srgbClr val="00B050"/>
                </a:solidFill>
                <a:latin typeface="Perpetua" pitchFamily="18" charset="0"/>
                <a:ea typeface="宋体" charset="-122"/>
              </a:rPr>
              <a:t>int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 foo (</a:t>
            </a:r>
            <a:r>
              <a:rPr lang="en-US" altLang="zh-CN" sz="2000" b="1">
                <a:solidFill>
                  <a:srgbClr val="00B050"/>
                </a:solidFill>
                <a:latin typeface="Perpetua" pitchFamily="18" charset="0"/>
                <a:ea typeface="宋体" charset="-122"/>
              </a:rPr>
              <a:t>int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 </a:t>
            </a:r>
            <a:r>
              <a:rPr lang="en-US" altLang="zh-CN" sz="2000" b="1" i="1">
                <a:latin typeface="Perpetua" pitchFamily="18" charset="0"/>
                <a:ea typeface="宋体" charset="-122"/>
              </a:rPr>
              <a:t>a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, </a:t>
            </a:r>
            <a:r>
              <a:rPr lang="en-US" altLang="zh-CN" sz="2000" b="1">
                <a:solidFill>
                  <a:srgbClr val="00B050"/>
                </a:solidFill>
                <a:latin typeface="Perpetua" pitchFamily="18" charset="0"/>
                <a:ea typeface="宋体" charset="-122"/>
              </a:rPr>
              <a:t>int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 </a:t>
            </a:r>
            <a:r>
              <a:rPr lang="en-US" altLang="zh-CN" sz="2000" b="1" i="1">
                <a:latin typeface="Perpetua" pitchFamily="18" charset="0"/>
                <a:ea typeface="宋体" charset="-122"/>
              </a:rPr>
              <a:t>b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)</a:t>
            </a: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2.   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{</a:t>
            </a: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3.        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POINT </a:t>
            </a:r>
            <a:r>
              <a:rPr lang="en-US" altLang="zh-CN" sz="2000" b="1">
                <a:solidFill>
                  <a:srgbClr val="FF0000"/>
                </a:solidFill>
                <a:latin typeface="Perpetua" pitchFamily="18" charset="0"/>
                <a:ea typeface="宋体" charset="-122"/>
              </a:rPr>
              <a:t>pA = null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; // bug</a:t>
            </a: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4.        </a:t>
            </a:r>
            <a:r>
              <a:rPr lang="en-US" altLang="zh-CN" sz="2000" b="1" i="1">
                <a:latin typeface="Perpetua" pitchFamily="18" charset="0"/>
                <a:ea typeface="宋体" charset="-122"/>
              </a:rPr>
              <a:t>…</a:t>
            </a:r>
            <a:endParaRPr lang="en-US" altLang="zh-CN" sz="2000" b="1">
              <a:latin typeface="Perpetua" pitchFamily="18" charset="0"/>
              <a:ea typeface="宋体" charset="-122"/>
            </a:endParaRP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5.        </a:t>
            </a:r>
            <a:r>
              <a:rPr lang="en-US" altLang="zh-CN" sz="2000" b="1">
                <a:solidFill>
                  <a:srgbClr val="00B050"/>
                </a:solidFill>
                <a:latin typeface="Perpetua" pitchFamily="18" charset="0"/>
                <a:ea typeface="宋体" charset="-122"/>
              </a:rPr>
              <a:t>for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 () {</a:t>
            </a: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6.            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POINT pB = pA;</a:t>
            </a: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7.            </a:t>
            </a:r>
            <a:r>
              <a:rPr lang="en-US" altLang="zh-CN" sz="2000" b="1" i="1">
                <a:latin typeface="Perpetua" pitchFamily="18" charset="0"/>
                <a:ea typeface="宋体" charset="-122"/>
              </a:rPr>
              <a:t>…</a:t>
            </a:r>
            <a:endParaRPr lang="en-US" altLang="zh-CN" sz="2000" b="1">
              <a:latin typeface="Perpetua" pitchFamily="18" charset="0"/>
              <a:ea typeface="宋体" charset="-122"/>
            </a:endParaRP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8.            </a:t>
            </a:r>
            <a:r>
              <a:rPr lang="en-US" altLang="zh-CN" sz="2000" b="1">
                <a:solidFill>
                  <a:srgbClr val="00B050"/>
                </a:solidFill>
                <a:latin typeface="Perpetua" pitchFamily="18" charset="0"/>
                <a:ea typeface="宋体" charset="-122"/>
              </a:rPr>
              <a:t>if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 () {</a:t>
            </a: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9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.                 pB[3] = 0;</a:t>
            </a: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10.               </a:t>
            </a:r>
            <a:r>
              <a:rPr lang="en-US" altLang="zh-CN" sz="2000" b="1" i="1">
                <a:latin typeface="Perpetua" pitchFamily="18" charset="0"/>
                <a:ea typeface="宋体" charset="-122"/>
              </a:rPr>
              <a:t>…</a:t>
            </a:r>
            <a:endParaRPr lang="en-US" altLang="zh-CN" sz="2000" b="1">
              <a:latin typeface="Perpetua" pitchFamily="18" charset="0"/>
              <a:ea typeface="宋体" charset="-122"/>
            </a:endParaRP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11.    </a:t>
            </a:r>
            <a:r>
              <a:rPr lang="en-US" altLang="zh-CN" sz="2000" b="1" i="1">
                <a:latin typeface="Perpetua" pitchFamily="18" charset="0"/>
                <a:ea typeface="宋体" charset="-122"/>
              </a:rPr>
              <a:t>      }</a:t>
            </a:r>
            <a:endParaRPr lang="en-US" altLang="zh-CN" sz="2000" b="1">
              <a:latin typeface="Perpetua" pitchFamily="18" charset="0"/>
              <a:ea typeface="宋体" charset="-122"/>
            </a:endParaRP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12. </a:t>
            </a:r>
            <a:r>
              <a:rPr lang="en-US" altLang="zh-CN" sz="2000" b="1" i="1">
                <a:latin typeface="Perpetua" pitchFamily="18" charset="0"/>
                <a:ea typeface="宋体" charset="-122"/>
              </a:rPr>
              <a:t>     }</a:t>
            </a: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13.  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3988" y="3714750"/>
            <a:ext cx="1393825" cy="5238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i="1" dirty="0"/>
              <a:t>infect</a:t>
            </a:r>
          </a:p>
        </p:txBody>
      </p:sp>
      <p:sp>
        <p:nvSpPr>
          <p:cNvPr id="17415" name="TextBox 8"/>
          <p:cNvSpPr txBox="1">
            <a:spLocks noChangeArrowheads="1"/>
          </p:cNvSpPr>
          <p:nvPr/>
        </p:nvSpPr>
        <p:spPr bwMode="auto">
          <a:xfrm>
            <a:off x="109538" y="5562600"/>
            <a:ext cx="537527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dirty="0">
                <a:ea typeface="宋体" charset="-122"/>
              </a:rPr>
              <a:t>Note that the infected program state</a:t>
            </a:r>
          </a:p>
          <a:p>
            <a:r>
              <a:rPr lang="en-US" altLang="zh-CN" dirty="0">
                <a:ea typeface="宋体" charset="-122"/>
              </a:rPr>
              <a:t>has prorogated along the execution.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charset="-122"/>
              </a:rPr>
              <a:t>Program States</a:t>
            </a:r>
          </a:p>
        </p:txBody>
      </p:sp>
      <p:sp>
        <p:nvSpPr>
          <p:cNvPr id="18435" name="Slide Number Placeholder 8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70CE085-C178-41FE-8479-72A225103FEC}" type="slidenum">
              <a:rPr lang="en-US" altLang="zh-CN" sz="1400">
                <a:solidFill>
                  <a:schemeClr val="folHlink"/>
                </a:solidFill>
              </a:rPr>
              <a:pPr/>
              <a:t>49</a:t>
            </a:fld>
            <a:endParaRPr lang="en-US" altLang="zh-CN" sz="1400">
              <a:solidFill>
                <a:schemeClr val="folHlink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083094" y="1928802"/>
          <a:ext cx="4380970" cy="332519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28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5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7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48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50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Program states</a:t>
                      </a:r>
                    </a:p>
                  </a:txBody>
                  <a:tcPr marL="99028" marR="99028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r>
                        <a:rPr lang="en-US" sz="2000" dirty="0">
                          <a:sym typeface="Wingdings" pitchFamily="2" charset="2"/>
                        </a:rPr>
                        <a:t>                           </a:t>
                      </a:r>
                      <a:endParaRPr lang="en-US" sz="2000" dirty="0"/>
                    </a:p>
                  </a:txBody>
                  <a:tcPr marL="99028" marR="99028" vert="vert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Start</a:t>
                      </a:r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pA</a:t>
                      </a:r>
                      <a:r>
                        <a:rPr lang="en-US" sz="2000" baseline="0" dirty="0"/>
                        <a:t> : N\A</a:t>
                      </a:r>
                      <a:endParaRPr lang="en-US" sz="2000" dirty="0"/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pB</a:t>
                      </a:r>
                      <a:r>
                        <a:rPr lang="en-US" sz="2000" dirty="0"/>
                        <a:t> : N\A</a:t>
                      </a:r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marL="99028" marR="9902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Line 3</a:t>
                      </a:r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pA</a:t>
                      </a:r>
                      <a:r>
                        <a:rPr lang="en-US" sz="2000" baseline="0" dirty="0"/>
                        <a:t> : null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pB</a:t>
                      </a:r>
                      <a:r>
                        <a:rPr lang="en-US" sz="2000" baseline="0" dirty="0"/>
                        <a:t> : N\A</a:t>
                      </a:r>
                      <a:endParaRPr lang="en-US" sz="2000" dirty="0"/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marL="99028" marR="9902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8668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028" marR="9902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Line 6</a:t>
                      </a:r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pA</a:t>
                      </a:r>
                      <a:r>
                        <a:rPr lang="en-US" sz="2000" dirty="0"/>
                        <a:t> : null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pB</a:t>
                      </a:r>
                      <a:r>
                        <a:rPr lang="en-US" sz="2000" dirty="0"/>
                        <a:t> : null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marL="99028" marR="9902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5330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028" marR="9902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Line 9</a:t>
                      </a:r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pA</a:t>
                      </a:r>
                      <a:r>
                        <a:rPr lang="en-US" sz="2000" dirty="0"/>
                        <a:t> : null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pB</a:t>
                      </a:r>
                      <a:r>
                        <a:rPr lang="en-US" sz="2000" dirty="0"/>
                        <a:t> : null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marL="99028" marR="9902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 marL="99028" marR="99028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Content Placeholder 4"/>
          <p:cNvSpPr txBox="1">
            <a:spLocks/>
          </p:cNvSpPr>
          <p:nvPr/>
        </p:nvSpPr>
        <p:spPr>
          <a:xfrm>
            <a:off x="5648325" y="2071688"/>
            <a:ext cx="4022725" cy="4572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/>
          <a:lstStyle>
            <a:lvl1pPr marL="273050" indent="-27305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1.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   </a:t>
            </a:r>
            <a:r>
              <a:rPr lang="en-US" altLang="zh-CN" sz="2000" b="1">
                <a:solidFill>
                  <a:srgbClr val="00B050"/>
                </a:solidFill>
                <a:latin typeface="Perpetua" pitchFamily="18" charset="0"/>
                <a:ea typeface="宋体" charset="-122"/>
              </a:rPr>
              <a:t>int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 foo (</a:t>
            </a:r>
            <a:r>
              <a:rPr lang="en-US" altLang="zh-CN" sz="2000" b="1">
                <a:solidFill>
                  <a:srgbClr val="00B050"/>
                </a:solidFill>
                <a:latin typeface="Perpetua" pitchFamily="18" charset="0"/>
                <a:ea typeface="宋体" charset="-122"/>
              </a:rPr>
              <a:t>int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 </a:t>
            </a:r>
            <a:r>
              <a:rPr lang="en-US" altLang="zh-CN" sz="2000" b="1" i="1">
                <a:latin typeface="Perpetua" pitchFamily="18" charset="0"/>
                <a:ea typeface="宋体" charset="-122"/>
              </a:rPr>
              <a:t>a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, </a:t>
            </a:r>
            <a:r>
              <a:rPr lang="en-US" altLang="zh-CN" sz="2000" b="1">
                <a:solidFill>
                  <a:srgbClr val="00B050"/>
                </a:solidFill>
                <a:latin typeface="Perpetua" pitchFamily="18" charset="0"/>
                <a:ea typeface="宋体" charset="-122"/>
              </a:rPr>
              <a:t>int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 </a:t>
            </a:r>
            <a:r>
              <a:rPr lang="en-US" altLang="zh-CN" sz="2000" b="1" i="1">
                <a:latin typeface="Perpetua" pitchFamily="18" charset="0"/>
                <a:ea typeface="宋体" charset="-122"/>
              </a:rPr>
              <a:t>b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)</a:t>
            </a: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2.   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{</a:t>
            </a: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3.        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POINT </a:t>
            </a:r>
            <a:r>
              <a:rPr lang="en-US" altLang="zh-CN" sz="2000" b="1">
                <a:solidFill>
                  <a:srgbClr val="FF0000"/>
                </a:solidFill>
                <a:latin typeface="Perpetua" pitchFamily="18" charset="0"/>
                <a:ea typeface="宋体" charset="-122"/>
              </a:rPr>
              <a:t>pA = null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; // bug</a:t>
            </a: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4.        </a:t>
            </a:r>
            <a:r>
              <a:rPr lang="en-US" altLang="zh-CN" sz="2000" b="1" i="1">
                <a:latin typeface="Perpetua" pitchFamily="18" charset="0"/>
                <a:ea typeface="宋体" charset="-122"/>
              </a:rPr>
              <a:t>…</a:t>
            </a:r>
            <a:endParaRPr lang="en-US" altLang="zh-CN" sz="2000" b="1">
              <a:latin typeface="Perpetua" pitchFamily="18" charset="0"/>
              <a:ea typeface="宋体" charset="-122"/>
            </a:endParaRP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5.        </a:t>
            </a:r>
            <a:r>
              <a:rPr lang="en-US" altLang="zh-CN" sz="2000" b="1">
                <a:solidFill>
                  <a:srgbClr val="00B050"/>
                </a:solidFill>
                <a:latin typeface="Perpetua" pitchFamily="18" charset="0"/>
                <a:ea typeface="宋体" charset="-122"/>
              </a:rPr>
              <a:t>for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 () {</a:t>
            </a: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6.            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POINT pB = pA;</a:t>
            </a: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7.            </a:t>
            </a:r>
            <a:r>
              <a:rPr lang="en-US" altLang="zh-CN" sz="2000" b="1" i="1">
                <a:latin typeface="Perpetua" pitchFamily="18" charset="0"/>
                <a:ea typeface="宋体" charset="-122"/>
              </a:rPr>
              <a:t>…</a:t>
            </a:r>
            <a:endParaRPr lang="en-US" altLang="zh-CN" sz="2000" b="1">
              <a:latin typeface="Perpetua" pitchFamily="18" charset="0"/>
              <a:ea typeface="宋体" charset="-122"/>
            </a:endParaRP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8.            </a:t>
            </a:r>
            <a:r>
              <a:rPr lang="en-US" altLang="zh-CN" sz="2000" b="1">
                <a:solidFill>
                  <a:srgbClr val="00B050"/>
                </a:solidFill>
                <a:latin typeface="Perpetua" pitchFamily="18" charset="0"/>
                <a:ea typeface="宋体" charset="-122"/>
              </a:rPr>
              <a:t>if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 () {</a:t>
            </a: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9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.                 pB[3] = 0;</a:t>
            </a: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10.               </a:t>
            </a:r>
            <a:r>
              <a:rPr lang="en-US" altLang="zh-CN" sz="2000" b="1" i="1">
                <a:latin typeface="Perpetua" pitchFamily="18" charset="0"/>
                <a:ea typeface="宋体" charset="-122"/>
              </a:rPr>
              <a:t>…</a:t>
            </a:r>
            <a:endParaRPr lang="en-US" altLang="zh-CN" sz="2000" b="1">
              <a:latin typeface="Perpetua" pitchFamily="18" charset="0"/>
              <a:ea typeface="宋体" charset="-122"/>
            </a:endParaRP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11.    </a:t>
            </a:r>
            <a:r>
              <a:rPr lang="en-US" altLang="zh-CN" sz="2000" b="1" i="1">
                <a:latin typeface="Perpetua" pitchFamily="18" charset="0"/>
                <a:ea typeface="宋体" charset="-122"/>
              </a:rPr>
              <a:t>      }</a:t>
            </a:r>
            <a:endParaRPr lang="en-US" altLang="zh-CN" sz="2000" b="1">
              <a:latin typeface="Perpetua" pitchFamily="18" charset="0"/>
              <a:ea typeface="宋体" charset="-122"/>
            </a:endParaRP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12. </a:t>
            </a:r>
            <a:r>
              <a:rPr lang="en-US" altLang="zh-CN" sz="2000" b="1" i="1">
                <a:latin typeface="Perpetua" pitchFamily="18" charset="0"/>
                <a:ea typeface="宋体" charset="-122"/>
              </a:rPr>
              <a:t>     }</a:t>
            </a:r>
          </a:p>
          <a:p>
            <a:pPr>
              <a:lnSpc>
                <a:spcPct val="90000"/>
              </a:lnSpc>
              <a:spcBef>
                <a:spcPts val="575"/>
              </a:spcBef>
              <a:buClr>
                <a:schemeClr val="accent1"/>
              </a:buClr>
              <a:buSzPct val="85000"/>
            </a:pPr>
            <a:r>
              <a:rPr lang="en-US" altLang="zh-CN" sz="2000" b="1">
                <a:solidFill>
                  <a:srgbClr val="7F7F7F"/>
                </a:solidFill>
                <a:latin typeface="Perpetua" pitchFamily="18" charset="0"/>
                <a:ea typeface="宋体" charset="-122"/>
              </a:rPr>
              <a:t>13.  </a:t>
            </a:r>
            <a:r>
              <a:rPr lang="en-US" altLang="zh-CN" sz="2000" b="1">
                <a:latin typeface="Perpetua" pitchFamily="18" charset="0"/>
                <a:ea typeface="宋体" charset="-122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3988" y="4786313"/>
            <a:ext cx="1393825" cy="5238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i="1" dirty="0"/>
              <a:t>crash</a:t>
            </a:r>
          </a:p>
        </p:txBody>
      </p:sp>
      <p:sp>
        <p:nvSpPr>
          <p:cNvPr id="18439" name="TextBox 10"/>
          <p:cNvSpPr txBox="1">
            <a:spLocks noChangeArrowheads="1"/>
          </p:cNvSpPr>
          <p:nvPr/>
        </p:nvSpPr>
        <p:spPr bwMode="auto">
          <a:xfrm>
            <a:off x="109538" y="5562600"/>
            <a:ext cx="440960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dirty="0">
                <a:ea typeface="宋体" charset="-122"/>
              </a:rPr>
              <a:t>Null pointer reference!</a:t>
            </a:r>
          </a:p>
          <a:p>
            <a:r>
              <a:rPr lang="en-US" altLang="zh-CN" dirty="0">
                <a:ea typeface="宋体" charset="-122"/>
              </a:rPr>
              <a:t>A program crash is the result.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671094F-0A18-4FC5-8071-14AA49C0C1BC}" type="slidenum">
              <a:rPr lang="en-US" sz="1400" smtClean="0">
                <a:solidFill>
                  <a:schemeClr val="folHlink"/>
                </a:solidFill>
              </a:rPr>
              <a:pPr/>
              <a:t>5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 for Program Testing (1)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2750" y="3449638"/>
            <a:ext cx="9339263" cy="3179762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en-US" sz="1100" dirty="0"/>
          </a:p>
          <a:p>
            <a:pPr>
              <a:lnSpc>
                <a:spcPct val="80000"/>
              </a:lnSpc>
            </a:pPr>
            <a:r>
              <a:rPr lang="en-US" sz="2400" dirty="0"/>
              <a:t>Define the overall </a:t>
            </a:r>
            <a:r>
              <a:rPr lang="en-US" sz="2400" b="1" dirty="0"/>
              <a:t>goal </a:t>
            </a:r>
            <a:r>
              <a:rPr lang="en-US" sz="2400" dirty="0"/>
              <a:t>for designing and executing a test and the type of tests to be conducted. </a:t>
            </a:r>
          </a:p>
          <a:p>
            <a:pPr>
              <a:lnSpc>
                <a:spcPct val="80000"/>
              </a:lnSpc>
            </a:pPr>
            <a:endParaRPr lang="en-US" sz="1100" dirty="0"/>
          </a:p>
          <a:p>
            <a:pPr>
              <a:lnSpc>
                <a:spcPct val="80000"/>
              </a:lnSpc>
            </a:pPr>
            <a:r>
              <a:rPr lang="en-US" sz="2400" dirty="0"/>
              <a:t>E.g.: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To get, clarify, and concretize user requirements by examples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To demo the production code meeting user requirements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To guard against previously found bugs (regression testing).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User acceptance test, system acceptance test, security test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To test the integration of two subsystems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</p:txBody>
      </p:sp>
      <p:sp>
        <p:nvSpPr>
          <p:cNvPr id="1305604" name="Rectangle 4"/>
          <p:cNvSpPr>
            <a:spLocks noChangeArrowheads="1"/>
          </p:cNvSpPr>
          <p:nvPr/>
        </p:nvSpPr>
        <p:spPr bwMode="auto">
          <a:xfrm>
            <a:off x="379413" y="1981200"/>
            <a:ext cx="1800225" cy="1066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400" b="1" i="1" dirty="0"/>
              <a:t>Defining Test </a:t>
            </a:r>
          </a:p>
          <a:p>
            <a:pPr algn="ctr">
              <a:defRPr/>
            </a:pPr>
            <a:r>
              <a:rPr lang="en-US" sz="2400" b="1" i="1" dirty="0"/>
              <a:t>Objectives</a:t>
            </a:r>
          </a:p>
        </p:txBody>
      </p:sp>
      <p:sp>
        <p:nvSpPr>
          <p:cNvPr id="1305605" name="Rectangle 5"/>
          <p:cNvSpPr>
            <a:spLocks noChangeArrowheads="1"/>
          </p:cNvSpPr>
          <p:nvPr/>
        </p:nvSpPr>
        <p:spPr bwMode="auto">
          <a:xfrm>
            <a:off x="2741613" y="1981200"/>
            <a:ext cx="1800225" cy="1066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400" i="1">
                <a:solidFill>
                  <a:schemeClr val="folHlink"/>
                </a:solidFill>
              </a:rPr>
              <a:t>Test Design</a:t>
            </a:r>
          </a:p>
        </p:txBody>
      </p:sp>
      <p:sp>
        <p:nvSpPr>
          <p:cNvPr id="1305606" name="Rectangle 6"/>
          <p:cNvSpPr>
            <a:spLocks noChangeArrowheads="1"/>
          </p:cNvSpPr>
          <p:nvPr/>
        </p:nvSpPr>
        <p:spPr bwMode="auto">
          <a:xfrm>
            <a:off x="5027613" y="1981200"/>
            <a:ext cx="2133600" cy="1066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400" i="1">
                <a:solidFill>
                  <a:schemeClr val="folHlink"/>
                </a:solidFill>
              </a:rPr>
              <a:t>Test Execution</a:t>
            </a:r>
          </a:p>
        </p:txBody>
      </p:sp>
      <p:sp>
        <p:nvSpPr>
          <p:cNvPr id="1305607" name="Rectangle 7"/>
          <p:cNvSpPr>
            <a:spLocks noChangeArrowheads="1"/>
          </p:cNvSpPr>
          <p:nvPr/>
        </p:nvSpPr>
        <p:spPr bwMode="auto">
          <a:xfrm>
            <a:off x="7618413" y="1981200"/>
            <a:ext cx="2133600" cy="1066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400" i="1">
                <a:solidFill>
                  <a:schemeClr val="folHlink"/>
                </a:solidFill>
              </a:rPr>
              <a:t>Test Analysis</a:t>
            </a:r>
          </a:p>
        </p:txBody>
      </p:sp>
      <p:cxnSp>
        <p:nvCxnSpPr>
          <p:cNvPr id="7177" name="AutoShape 8"/>
          <p:cNvCxnSpPr>
            <a:cxnSpLocks noChangeShapeType="1"/>
            <a:stCxn id="1305604" idx="3"/>
            <a:endCxn id="1305605" idx="1"/>
          </p:cNvCxnSpPr>
          <p:nvPr/>
        </p:nvCxnSpPr>
        <p:spPr bwMode="auto">
          <a:xfrm>
            <a:off x="2179638" y="2514600"/>
            <a:ext cx="561975" cy="0"/>
          </a:xfrm>
          <a:prstGeom prst="straightConnector1">
            <a:avLst/>
          </a:prstGeom>
          <a:noFill/>
          <a:ln w="57150">
            <a:solidFill>
              <a:schemeClr val="folHlink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8" name="AutoShape 9"/>
          <p:cNvCxnSpPr>
            <a:cxnSpLocks noChangeShapeType="1"/>
            <a:stCxn id="1305605" idx="3"/>
            <a:endCxn id="1305606" idx="1"/>
          </p:cNvCxnSpPr>
          <p:nvPr/>
        </p:nvCxnSpPr>
        <p:spPr bwMode="auto">
          <a:xfrm>
            <a:off x="4541838" y="2514600"/>
            <a:ext cx="485775" cy="0"/>
          </a:xfrm>
          <a:prstGeom prst="straightConnector1">
            <a:avLst/>
          </a:prstGeom>
          <a:noFill/>
          <a:ln w="57150">
            <a:solidFill>
              <a:schemeClr val="folHlink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9" name="AutoShape 10"/>
          <p:cNvCxnSpPr>
            <a:cxnSpLocks noChangeShapeType="1"/>
            <a:stCxn id="1305606" idx="3"/>
            <a:endCxn id="1305607" idx="1"/>
          </p:cNvCxnSpPr>
          <p:nvPr/>
        </p:nvCxnSpPr>
        <p:spPr bwMode="auto">
          <a:xfrm>
            <a:off x="7161213" y="2514600"/>
            <a:ext cx="457200" cy="0"/>
          </a:xfrm>
          <a:prstGeom prst="straightConnector1">
            <a:avLst/>
          </a:prstGeom>
          <a:noFill/>
          <a:ln w="57150">
            <a:solidFill>
              <a:schemeClr val="folHlink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511315688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3C2EB61-25C0-48E5-9CE0-A0656BCE6576}" type="slidenum">
              <a:rPr lang="en-US" altLang="zh-CN" sz="1400">
                <a:solidFill>
                  <a:schemeClr val="folHlink"/>
                </a:solidFill>
              </a:rPr>
              <a:pPr/>
              <a:t>50</a:t>
            </a:fld>
            <a:endParaRPr lang="en-US" altLang="zh-CN" sz="1400">
              <a:solidFill>
                <a:schemeClr val="folHlink"/>
              </a:solidFill>
            </a:endParaRPr>
          </a:p>
        </p:txBody>
      </p:sp>
      <p:sp>
        <p:nvSpPr>
          <p:cNvPr id="19459" name="Line 2"/>
          <p:cNvSpPr>
            <a:spLocks noChangeShapeType="1"/>
          </p:cNvSpPr>
          <p:nvPr/>
        </p:nvSpPr>
        <p:spPr bwMode="auto">
          <a:xfrm flipH="1">
            <a:off x="7137400" y="2465388"/>
            <a:ext cx="19050" cy="29622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946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575" y="3786188"/>
            <a:ext cx="735013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461" name="Group 4"/>
          <p:cNvGrpSpPr>
            <a:grpSpLocks/>
          </p:cNvGrpSpPr>
          <p:nvPr/>
        </p:nvGrpSpPr>
        <p:grpSpPr bwMode="auto">
          <a:xfrm>
            <a:off x="6778625" y="2697163"/>
            <a:ext cx="714375" cy="325437"/>
            <a:chOff x="5608" y="2416"/>
            <a:chExt cx="591" cy="292"/>
          </a:xfrm>
        </p:grpSpPr>
        <p:pic>
          <p:nvPicPr>
            <p:cNvPr id="19545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8" y="2416"/>
              <a:ext cx="591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46" name="Rectangle 6"/>
            <p:cNvSpPr>
              <a:spLocks noChangeArrowheads="1"/>
            </p:cNvSpPr>
            <p:nvPr/>
          </p:nvSpPr>
          <p:spPr bwMode="auto">
            <a:xfrm>
              <a:off x="5968" y="2432"/>
              <a:ext cx="201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73100" eaLnBrk="1" hangingPunct="1">
                <a:tabLst>
                  <a:tab pos="261938" algn="l"/>
                  <a:tab pos="523875" algn="l"/>
                  <a:tab pos="785813" algn="l"/>
                  <a:tab pos="1047750" algn="l"/>
                  <a:tab pos="1309688" algn="l"/>
                  <a:tab pos="1571625" algn="l"/>
                  <a:tab pos="1833563" algn="l"/>
                  <a:tab pos="2095500" algn="l"/>
                  <a:tab pos="2357438" algn="l"/>
                  <a:tab pos="2619375" algn="l"/>
                  <a:tab pos="2879725" algn="l"/>
                  <a:tab pos="3141663" algn="l"/>
                </a:tabLst>
              </a:pPr>
              <a:r>
                <a:rPr lang="en-US" altLang="zh-CN" sz="1800">
                  <a:solidFill>
                    <a:srgbClr val="FC1C00"/>
                  </a:solidFill>
                  <a:latin typeface="Zapf Dingbats" charset="0"/>
                  <a:ea typeface="宋体" charset="-122"/>
                  <a:sym typeface="Zapf Dingbats" charset="0"/>
                </a:rPr>
                <a:t>✘</a:t>
              </a:r>
            </a:p>
          </p:txBody>
        </p:sp>
      </p:grpSp>
      <p:pic>
        <p:nvPicPr>
          <p:cNvPr id="19462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25" y="4946650"/>
            <a:ext cx="71437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9656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303213" y="1600200"/>
            <a:ext cx="5334000" cy="4962525"/>
          </a:xfrm>
        </p:spPr>
        <p:txBody>
          <a:bodyPr lIns="33668" tIns="0" rIns="33668" bIns="0" anchor="ctr"/>
          <a:lstStyle/>
          <a:p>
            <a:pPr marL="500063" indent="-228600">
              <a:buSzPct val="99000"/>
              <a:buFontTx/>
              <a:buAutoNum type="arabicPeriod"/>
              <a:tabLst>
                <a:tab pos="876300" algn="l"/>
              </a:tabLst>
            </a:pPr>
            <a:r>
              <a:rPr lang="en-US" altLang="zh-CN" sz="2400" dirty="0">
                <a:ea typeface="宋体" charset="-122"/>
              </a:rPr>
              <a:t>A programmer creates a </a:t>
            </a:r>
            <a:r>
              <a:rPr lang="en-US" altLang="zh-CN" sz="2400" b="1" i="1" dirty="0">
                <a:solidFill>
                  <a:srgbClr val="00B0F0"/>
                </a:solidFill>
                <a:ea typeface="宋体" charset="-122"/>
              </a:rPr>
              <a:t>bug</a:t>
            </a:r>
            <a:endParaRPr lang="en-US" altLang="zh-CN" sz="2400" dirty="0">
              <a:ea typeface="宋体" charset="-122"/>
            </a:endParaRPr>
          </a:p>
          <a:p>
            <a:pPr marL="500063" indent="-228600">
              <a:spcBef>
                <a:spcPts val="2200"/>
              </a:spcBef>
              <a:buSzPct val="99000"/>
              <a:buFontTx/>
              <a:buAutoNum type="arabicPeriod" startAt="2"/>
              <a:tabLst>
                <a:tab pos="876300" algn="l"/>
              </a:tabLst>
            </a:pPr>
            <a:r>
              <a:rPr lang="en-US" altLang="zh-CN" sz="2400" dirty="0">
                <a:ea typeface="宋体" charset="-122"/>
              </a:rPr>
              <a:t>When executed, the fault creates an </a:t>
            </a:r>
            <a:r>
              <a:rPr lang="en-US" altLang="zh-CN" sz="2400" i="1" dirty="0">
                <a:ea typeface="宋体" charset="-122"/>
              </a:rPr>
              <a:t>infection </a:t>
            </a:r>
            <a:r>
              <a:rPr lang="en-US" altLang="zh-CN" sz="2400" dirty="0">
                <a:ea typeface="宋体" charset="-122"/>
              </a:rPr>
              <a:t>[</a:t>
            </a:r>
            <a:r>
              <a:rPr lang="zh-CN" altLang="en-US" sz="2400" dirty="0"/>
              <a:t>感染</a:t>
            </a:r>
            <a:r>
              <a:rPr lang="en-US" altLang="zh-CN" sz="2400" dirty="0"/>
              <a:t>] </a:t>
            </a:r>
            <a:r>
              <a:rPr lang="en-US" altLang="zh-CN" sz="2400" dirty="0">
                <a:ea typeface="宋体" charset="-122"/>
              </a:rPr>
              <a:t>(an error in the program state) (e.g., </a:t>
            </a:r>
            <a:r>
              <a:rPr lang="en-US" altLang="zh-CN" sz="2400" dirty="0">
                <a:solidFill>
                  <a:srgbClr val="FC1C00"/>
                </a:solidFill>
                <a:latin typeface="Zapf Dingbats" charset="0"/>
                <a:ea typeface="宋体" charset="-122"/>
                <a:sym typeface="Zapf Dingbats" charset="0"/>
              </a:rPr>
              <a:t>✘)</a:t>
            </a:r>
            <a:endParaRPr lang="en-US" altLang="zh-CN" sz="2400" dirty="0">
              <a:ea typeface="宋体" charset="-122"/>
            </a:endParaRPr>
          </a:p>
          <a:p>
            <a:pPr marL="500063" indent="-228600">
              <a:spcBef>
                <a:spcPts val="2200"/>
              </a:spcBef>
              <a:buSzPct val="99000"/>
              <a:buFontTx/>
              <a:buAutoNum type="arabicPeriod" startAt="3"/>
              <a:tabLst>
                <a:tab pos="876300" algn="l"/>
              </a:tabLst>
            </a:pPr>
            <a:r>
              <a:rPr lang="en-US" altLang="zh-CN" sz="2400" dirty="0">
                <a:ea typeface="宋体" charset="-122"/>
              </a:rPr>
              <a:t>The infection </a:t>
            </a:r>
            <a:r>
              <a:rPr lang="en-US" altLang="zh-CN" sz="2400" i="1" dirty="0">
                <a:ea typeface="宋体" charset="-122"/>
              </a:rPr>
              <a:t>propagates </a:t>
            </a:r>
            <a:r>
              <a:rPr lang="en-US" altLang="zh-CN" sz="2400" dirty="0">
                <a:ea typeface="宋体" charset="-122"/>
              </a:rPr>
              <a:t>to make the following statements to compute wrongly. </a:t>
            </a:r>
          </a:p>
          <a:p>
            <a:pPr marL="500063" indent="-228600">
              <a:spcBef>
                <a:spcPts val="2200"/>
              </a:spcBef>
              <a:buSzPct val="99000"/>
              <a:buFontTx/>
              <a:buAutoNum type="arabicPeriod" startAt="3"/>
              <a:tabLst>
                <a:tab pos="876300" algn="l"/>
              </a:tabLst>
            </a:pPr>
            <a:r>
              <a:rPr lang="en-US" altLang="zh-CN" sz="2400" dirty="0">
                <a:ea typeface="宋体" charset="-122"/>
              </a:rPr>
              <a:t>The infection causes a </a:t>
            </a:r>
            <a:r>
              <a:rPr lang="en-US" altLang="zh-CN" sz="2400" b="1" i="1" dirty="0">
                <a:solidFill>
                  <a:srgbClr val="00B0F0"/>
                </a:solidFill>
                <a:ea typeface="宋体" charset="-122"/>
              </a:rPr>
              <a:t>failure </a:t>
            </a:r>
            <a:r>
              <a:rPr lang="en-US" altLang="zh-CN" sz="2400" b="1" dirty="0">
                <a:solidFill>
                  <a:srgbClr val="00B0F0"/>
                </a:solidFill>
                <a:ea typeface="宋体" charset="-122"/>
                <a:sym typeface="Symbol"/>
              </a:rPr>
              <a:t></a:t>
            </a:r>
            <a:r>
              <a:rPr lang="en-US" altLang="zh-CN" sz="2400" i="1" dirty="0">
                <a:ea typeface="宋体" charset="-122"/>
                <a:sym typeface="Symbol"/>
              </a:rPr>
              <a:t> </a:t>
            </a:r>
            <a:r>
              <a:rPr lang="en-US" altLang="zh-CN" sz="2400" dirty="0">
                <a:ea typeface="宋体" charset="-122"/>
                <a:sym typeface="Symbol"/>
              </a:rPr>
              <a:t>at the program output.</a:t>
            </a:r>
            <a:endParaRPr lang="en-US" altLang="zh-CN" sz="2400" dirty="0">
              <a:ea typeface="宋体" charset="-122"/>
            </a:endParaRPr>
          </a:p>
        </p:txBody>
      </p:sp>
      <p:sp>
        <p:nvSpPr>
          <p:cNvPr id="19464" name="Rectangle 9"/>
          <p:cNvSpPr>
            <a:spLocks noGrp="1" noChangeArrowheads="1"/>
          </p:cNvSpPr>
          <p:nvPr>
            <p:ph type="title"/>
          </p:nvPr>
        </p:nvSpPr>
        <p:spPr>
          <a:xfrm>
            <a:off x="227013" y="228600"/>
            <a:ext cx="8305800" cy="1714500"/>
          </a:xfrm>
        </p:spPr>
        <p:txBody>
          <a:bodyPr lIns="101005" tIns="0" rIns="121206" bIns="0" anchor="ctr"/>
          <a:lstStyle/>
          <a:p>
            <a:pPr>
              <a:tabLst>
                <a:tab pos="1219200" algn="l"/>
              </a:tabLst>
            </a:pPr>
            <a:r>
              <a:rPr lang="en-US" altLang="zh-CN" dirty="0">
                <a:ea typeface="宋体" charset="-122"/>
              </a:rPr>
              <a:t>From Bug to Failure</a:t>
            </a:r>
          </a:p>
        </p:txBody>
      </p:sp>
      <p:graphicFrame>
        <p:nvGraphicFramePr>
          <p:cNvPr id="1179658" name="Group 10"/>
          <p:cNvGraphicFramePr>
            <a:graphicFrameLocks noGrp="1"/>
          </p:cNvGraphicFramePr>
          <p:nvPr/>
        </p:nvGraphicFramePr>
        <p:xfrm>
          <a:off x="5783263" y="2098675"/>
          <a:ext cx="2717800" cy="508000"/>
        </p:xfrm>
        <a:graphic>
          <a:graphicData uri="http://schemas.openxmlformats.org/drawingml/2006/table">
            <a:tbl>
              <a:tblPr/>
              <a:tblGrid>
                <a:gridCol w="544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4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45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6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pitchFamily="2" charset="2"/>
                        <a:buNone/>
                        <a:tabLst>
                          <a:tab pos="1066800" algn="l"/>
                        </a:tabLst>
                      </a:pPr>
                      <a:endParaRPr kumimoji="0" 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pitchFamily="2" charset="2"/>
                        <a:buNone/>
                        <a:tabLst>
                          <a:tab pos="1066800" algn="l"/>
                        </a:tabLst>
                      </a:pPr>
                      <a:endParaRPr kumimoji="0" 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pitchFamily="2" charset="2"/>
                        <a:buNone/>
                        <a:tabLst>
                          <a:tab pos="1066800" algn="l"/>
                        </a:tabLst>
                      </a:pPr>
                      <a:endParaRPr kumimoji="0" 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pitchFamily="2" charset="2"/>
                        <a:buNone/>
                        <a:tabLst>
                          <a:tab pos="1066800" algn="l"/>
                        </a:tabLst>
                      </a:pPr>
                      <a:endParaRPr kumimoji="0" 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pitchFamily="2" charset="2"/>
                        <a:buNone/>
                        <a:tabLst>
                          <a:tab pos="1066800" algn="l"/>
                        </a:tabLst>
                      </a:pPr>
                      <a:endParaRPr kumimoji="0" 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79680" name="Group 32"/>
          <p:cNvGraphicFramePr>
            <a:graphicFrameLocks noGrp="1"/>
          </p:cNvGraphicFramePr>
          <p:nvPr/>
        </p:nvGraphicFramePr>
        <p:xfrm>
          <a:off x="5783263" y="3251200"/>
          <a:ext cx="2717800" cy="508000"/>
        </p:xfrm>
        <a:graphic>
          <a:graphicData uri="http://schemas.openxmlformats.org/drawingml/2006/table">
            <a:tbl>
              <a:tblPr/>
              <a:tblGrid>
                <a:gridCol w="544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4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45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6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pitchFamily="2" charset="2"/>
                        <a:buNone/>
                        <a:tabLst>
                          <a:tab pos="1066800" algn="l"/>
                        </a:tabLst>
                      </a:pPr>
                      <a:endParaRPr kumimoji="0" 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pitchFamily="2" charset="2"/>
                        <a:buNone/>
                        <a:tabLst>
                          <a:tab pos="1066800" algn="l"/>
                        </a:tabLst>
                      </a:pPr>
                      <a:endParaRPr kumimoji="0" 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pitchFamily="2" charset="2"/>
                        <a:buNone/>
                        <a:tabLst>
                          <a:tab pos="1066800" algn="l"/>
                        </a:tabLst>
                      </a:pPr>
                      <a:endParaRPr kumimoji="0" 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pitchFamily="2" charset="2"/>
                        <a:buNone/>
                        <a:tabLst>
                          <a:tab pos="1066800" algn="l"/>
                        </a:tabLst>
                      </a:pPr>
                      <a:endParaRPr kumimoji="0" 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pitchFamily="2" charset="2"/>
                        <a:buNone/>
                        <a:tabLst>
                          <a:tab pos="1066800" algn="l"/>
                        </a:tabLst>
                      </a:pPr>
                      <a:endParaRPr kumimoji="0" 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79702" name="Group 54"/>
          <p:cNvGraphicFramePr>
            <a:graphicFrameLocks noGrp="1"/>
          </p:cNvGraphicFramePr>
          <p:nvPr/>
        </p:nvGraphicFramePr>
        <p:xfrm>
          <a:off x="5783263" y="4340225"/>
          <a:ext cx="2717800" cy="508000"/>
        </p:xfrm>
        <a:graphic>
          <a:graphicData uri="http://schemas.openxmlformats.org/drawingml/2006/table">
            <a:tbl>
              <a:tblPr/>
              <a:tblGrid>
                <a:gridCol w="544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4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45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6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pitchFamily="2" charset="2"/>
                        <a:buNone/>
                        <a:tabLst>
                          <a:tab pos="1066800" algn="l"/>
                        </a:tabLst>
                      </a:pPr>
                      <a:endParaRPr kumimoji="0" 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pitchFamily="2" charset="2"/>
                        <a:buNone/>
                        <a:tabLst>
                          <a:tab pos="1066800" algn="l"/>
                        </a:tabLst>
                      </a:pPr>
                      <a:endParaRPr kumimoji="0" 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pitchFamily="2" charset="2"/>
                        <a:buNone/>
                        <a:tabLst>
                          <a:tab pos="1066800" algn="l"/>
                        </a:tabLst>
                      </a:pPr>
                      <a:endParaRPr kumimoji="0" 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pitchFamily="2" charset="2"/>
                        <a:buNone/>
                        <a:tabLst>
                          <a:tab pos="1066800" algn="l"/>
                        </a:tabLst>
                      </a:pPr>
                      <a:endParaRPr kumimoji="0" 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pitchFamily="2" charset="2"/>
                        <a:buNone/>
                        <a:tabLst>
                          <a:tab pos="1066800" algn="l"/>
                        </a:tabLst>
                      </a:pPr>
                      <a:endParaRPr kumimoji="0" 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79724" name="Group 76"/>
          <p:cNvGraphicFramePr>
            <a:graphicFrameLocks noGrp="1"/>
          </p:cNvGraphicFramePr>
          <p:nvPr/>
        </p:nvGraphicFramePr>
        <p:xfrm>
          <a:off x="5773738" y="5402263"/>
          <a:ext cx="1633537" cy="495300"/>
        </p:xfrm>
        <a:graphic>
          <a:graphicData uri="http://schemas.openxmlformats.org/drawingml/2006/table">
            <a:tbl>
              <a:tblPr/>
              <a:tblGrid>
                <a:gridCol w="546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pitchFamily="2" charset="2"/>
                        <a:buNone/>
                        <a:tabLst>
                          <a:tab pos="1066800" algn="l"/>
                        </a:tabLst>
                      </a:pPr>
                      <a:endParaRPr kumimoji="0" 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pitchFamily="2" charset="2"/>
                        <a:buNone/>
                        <a:tabLst>
                          <a:tab pos="1066800" algn="l"/>
                        </a:tabLst>
                      </a:pPr>
                      <a:endParaRPr kumimoji="0" 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pitchFamily="2" charset="2"/>
                        <a:buNone/>
                        <a:tabLst>
                          <a:tab pos="1066800" algn="l"/>
                        </a:tabLst>
                      </a:pPr>
                      <a:endParaRPr kumimoji="0" 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9517" name="Picture 9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613" y="4991100"/>
            <a:ext cx="571500" cy="84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91"/>
          <p:cNvGrpSpPr>
            <a:grpSpLocks/>
          </p:cNvGrpSpPr>
          <p:nvPr/>
        </p:nvGrpSpPr>
        <p:grpSpPr bwMode="auto">
          <a:xfrm>
            <a:off x="6421438" y="4946653"/>
            <a:ext cx="1585912" cy="844062"/>
            <a:chOff x="5312" y="4432"/>
            <a:chExt cx="1312" cy="756"/>
          </a:xfrm>
        </p:grpSpPr>
        <p:grpSp>
          <p:nvGrpSpPr>
            <p:cNvPr id="19539" name="Group 92"/>
            <p:cNvGrpSpPr>
              <a:grpSpLocks/>
            </p:cNvGrpSpPr>
            <p:nvPr/>
          </p:nvGrpSpPr>
          <p:grpSpPr bwMode="auto">
            <a:xfrm>
              <a:off x="5312" y="4432"/>
              <a:ext cx="887" cy="756"/>
              <a:chOff x="5312" y="4432"/>
              <a:chExt cx="887" cy="756"/>
            </a:xfrm>
          </p:grpSpPr>
          <p:pic>
            <p:nvPicPr>
              <p:cNvPr id="19543" name="Picture 9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08" y="4432"/>
                <a:ext cx="591" cy="2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544" name="Rectangle 94"/>
              <p:cNvSpPr>
                <a:spLocks noChangeArrowheads="1"/>
              </p:cNvSpPr>
              <p:nvPr/>
            </p:nvSpPr>
            <p:spPr bwMode="auto">
              <a:xfrm>
                <a:off x="5312" y="4816"/>
                <a:ext cx="216" cy="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defTabSz="673100" eaLnBrk="1" hangingPunct="1">
                  <a:tabLst>
                    <a:tab pos="261938" algn="l"/>
                    <a:tab pos="523875" algn="l"/>
                    <a:tab pos="785813" algn="l"/>
                    <a:tab pos="1047750" algn="l"/>
                    <a:tab pos="1309688" algn="l"/>
                    <a:tab pos="1571625" algn="l"/>
                    <a:tab pos="1833563" algn="l"/>
                    <a:tab pos="2095500" algn="l"/>
                    <a:tab pos="2357438" algn="l"/>
                    <a:tab pos="2619375" algn="l"/>
                    <a:tab pos="2879725" algn="l"/>
                    <a:tab pos="3141663" algn="l"/>
                  </a:tabLst>
                </a:pPr>
                <a:r>
                  <a:rPr lang="en-US" altLang="zh-CN" sz="2700" dirty="0">
                    <a:solidFill>
                      <a:srgbClr val="00B0F0"/>
                    </a:solidFill>
                    <a:latin typeface="Zapf Dingbats" charset="0"/>
                    <a:ea typeface="宋体" charset="-122"/>
                    <a:sym typeface="Symbol"/>
                  </a:rPr>
                  <a:t></a:t>
                </a:r>
                <a:endParaRPr lang="en-US" altLang="zh-CN" sz="2700" dirty="0">
                  <a:solidFill>
                    <a:srgbClr val="00B0F0"/>
                  </a:solidFill>
                  <a:latin typeface="Zapf Dingbats" charset="0"/>
                  <a:ea typeface="宋体" charset="-122"/>
                  <a:sym typeface="Zapf Dingbats" charset="0"/>
                </a:endParaRPr>
              </a:p>
            </p:txBody>
          </p:sp>
        </p:grpSp>
        <p:sp>
          <p:nvSpPr>
            <p:cNvPr id="19540" name="Line 95"/>
            <p:cNvSpPr>
              <a:spLocks noChangeShapeType="1"/>
            </p:cNvSpPr>
            <p:nvPr/>
          </p:nvSpPr>
          <p:spPr bwMode="auto">
            <a:xfrm rot="10800000">
              <a:off x="6504" y="4552"/>
              <a:ext cx="104" cy="7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41" name="Line 96"/>
            <p:cNvSpPr>
              <a:spLocks noChangeShapeType="1"/>
            </p:cNvSpPr>
            <p:nvPr/>
          </p:nvSpPr>
          <p:spPr bwMode="auto">
            <a:xfrm rot="10800000">
              <a:off x="6472" y="4736"/>
              <a:ext cx="128" cy="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42" name="Line 97"/>
            <p:cNvSpPr>
              <a:spLocks noChangeShapeType="1"/>
            </p:cNvSpPr>
            <p:nvPr/>
          </p:nvSpPr>
          <p:spPr bwMode="auto">
            <a:xfrm rot="10800000" flipH="1">
              <a:off x="6488" y="4824"/>
              <a:ext cx="136" cy="10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98"/>
          <p:cNvGrpSpPr>
            <a:grpSpLocks/>
          </p:cNvGrpSpPr>
          <p:nvPr/>
        </p:nvGrpSpPr>
        <p:grpSpPr bwMode="auto">
          <a:xfrm>
            <a:off x="6769100" y="2697163"/>
            <a:ext cx="1066800" cy="911225"/>
            <a:chOff x="5600" y="2416"/>
            <a:chExt cx="882" cy="816"/>
          </a:xfrm>
        </p:grpSpPr>
        <p:grpSp>
          <p:nvGrpSpPr>
            <p:cNvPr id="19535" name="Group 99"/>
            <p:cNvGrpSpPr>
              <a:grpSpLocks/>
            </p:cNvGrpSpPr>
            <p:nvPr/>
          </p:nvGrpSpPr>
          <p:grpSpPr bwMode="auto">
            <a:xfrm>
              <a:off x="5600" y="2416"/>
              <a:ext cx="591" cy="292"/>
              <a:chOff x="5600" y="2416"/>
              <a:chExt cx="591" cy="292"/>
            </a:xfrm>
          </p:grpSpPr>
          <p:pic>
            <p:nvPicPr>
              <p:cNvPr id="19537" name="Picture 100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00" y="2416"/>
                <a:ext cx="591" cy="2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538" name="Rectangle 101"/>
              <p:cNvSpPr>
                <a:spLocks noChangeArrowheads="1"/>
              </p:cNvSpPr>
              <p:nvPr/>
            </p:nvSpPr>
            <p:spPr bwMode="auto">
              <a:xfrm>
                <a:off x="5952" y="2432"/>
                <a:ext cx="201" cy="2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defTabSz="673100" eaLnBrk="1" hangingPunct="1">
                  <a:tabLst>
                    <a:tab pos="261938" algn="l"/>
                    <a:tab pos="523875" algn="l"/>
                    <a:tab pos="785813" algn="l"/>
                    <a:tab pos="1047750" algn="l"/>
                    <a:tab pos="1309688" algn="l"/>
                    <a:tab pos="1571625" algn="l"/>
                    <a:tab pos="1833563" algn="l"/>
                    <a:tab pos="2095500" algn="l"/>
                    <a:tab pos="2357438" algn="l"/>
                    <a:tab pos="2619375" algn="l"/>
                    <a:tab pos="2879725" algn="l"/>
                    <a:tab pos="3141663" algn="l"/>
                  </a:tabLst>
                </a:pPr>
                <a:r>
                  <a:rPr lang="en-US" altLang="zh-CN" sz="1800">
                    <a:solidFill>
                      <a:srgbClr val="FC1C00"/>
                    </a:solidFill>
                    <a:latin typeface="Zapf Dingbats" charset="0"/>
                    <a:ea typeface="宋体" charset="-122"/>
                    <a:sym typeface="Zapf Dingbats" charset="0"/>
                  </a:rPr>
                  <a:t>✘</a:t>
                </a:r>
              </a:p>
            </p:txBody>
          </p:sp>
        </p:grpSp>
        <p:sp>
          <p:nvSpPr>
            <p:cNvPr id="19536" name="Rectangle 102"/>
            <p:cNvSpPr>
              <a:spLocks noChangeArrowheads="1"/>
            </p:cNvSpPr>
            <p:nvPr/>
          </p:nvSpPr>
          <p:spPr bwMode="auto">
            <a:xfrm>
              <a:off x="6216" y="2888"/>
              <a:ext cx="266" cy="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73100" eaLnBrk="1" hangingPunct="1">
                <a:tabLst>
                  <a:tab pos="261938" algn="l"/>
                  <a:tab pos="523875" algn="l"/>
                  <a:tab pos="785813" algn="l"/>
                  <a:tab pos="1047750" algn="l"/>
                  <a:tab pos="1309688" algn="l"/>
                  <a:tab pos="1571625" algn="l"/>
                  <a:tab pos="1833563" algn="l"/>
                  <a:tab pos="2095500" algn="l"/>
                  <a:tab pos="2357438" algn="l"/>
                  <a:tab pos="2619375" algn="l"/>
                  <a:tab pos="2879725" algn="l"/>
                  <a:tab pos="3141663" algn="l"/>
                </a:tabLst>
              </a:pPr>
              <a:r>
                <a:rPr lang="en-US" altLang="zh-CN" sz="2700" dirty="0">
                  <a:solidFill>
                    <a:srgbClr val="FC1C00"/>
                  </a:solidFill>
                  <a:latin typeface="Zapf Dingbats" charset="0"/>
                  <a:ea typeface="宋体" charset="-122"/>
                  <a:sym typeface="Zapf Dingbats" charset="0"/>
                </a:rPr>
                <a:t>✘</a:t>
              </a:r>
            </a:p>
          </p:txBody>
        </p:sp>
      </p:grpSp>
      <p:grpSp>
        <p:nvGrpSpPr>
          <p:cNvPr id="7" name="Group 103"/>
          <p:cNvGrpSpPr>
            <a:grpSpLocks/>
          </p:cNvGrpSpPr>
          <p:nvPr/>
        </p:nvGrpSpPr>
        <p:grpSpPr bwMode="auto">
          <a:xfrm>
            <a:off x="6411912" y="3786190"/>
            <a:ext cx="1111999" cy="942493"/>
            <a:chOff x="5304" y="3392"/>
            <a:chExt cx="920" cy="844"/>
          </a:xfrm>
        </p:grpSpPr>
        <p:pic>
          <p:nvPicPr>
            <p:cNvPr id="19531" name="Picture 10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0" y="3392"/>
              <a:ext cx="591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9532" name="Group 105"/>
            <p:cNvGrpSpPr>
              <a:grpSpLocks/>
            </p:cNvGrpSpPr>
            <p:nvPr/>
          </p:nvGrpSpPr>
          <p:grpSpPr bwMode="auto">
            <a:xfrm>
              <a:off x="5304" y="3864"/>
              <a:ext cx="920" cy="372"/>
              <a:chOff x="5304" y="3864"/>
              <a:chExt cx="920" cy="372"/>
            </a:xfrm>
          </p:grpSpPr>
          <p:sp>
            <p:nvSpPr>
              <p:cNvPr id="19533" name="Rectangle 106"/>
              <p:cNvSpPr>
                <a:spLocks noChangeArrowheads="1"/>
              </p:cNvSpPr>
              <p:nvPr/>
            </p:nvSpPr>
            <p:spPr bwMode="auto">
              <a:xfrm>
                <a:off x="5304" y="3864"/>
                <a:ext cx="0" cy="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defTabSz="673100" eaLnBrk="1" hangingPunct="1">
                  <a:tabLst>
                    <a:tab pos="261938" algn="l"/>
                    <a:tab pos="523875" algn="l"/>
                    <a:tab pos="785813" algn="l"/>
                    <a:tab pos="1047750" algn="l"/>
                    <a:tab pos="1309688" algn="l"/>
                    <a:tab pos="1571625" algn="l"/>
                    <a:tab pos="1833563" algn="l"/>
                    <a:tab pos="2095500" algn="l"/>
                    <a:tab pos="2357438" algn="l"/>
                    <a:tab pos="2619375" algn="l"/>
                    <a:tab pos="2879725" algn="l"/>
                    <a:tab pos="3141663" algn="l"/>
                  </a:tabLst>
                </a:pPr>
                <a:endParaRPr lang="en-US" altLang="zh-CN" sz="2700" dirty="0">
                  <a:solidFill>
                    <a:srgbClr val="FC1C00"/>
                  </a:solidFill>
                  <a:latin typeface="Zapf Dingbats" charset="0"/>
                  <a:ea typeface="宋体" charset="-122"/>
                  <a:sym typeface="Zapf Dingbats" charset="0"/>
                </a:endParaRPr>
              </a:p>
            </p:txBody>
          </p:sp>
          <p:sp>
            <p:nvSpPr>
              <p:cNvPr id="19534" name="Rectangle 107"/>
              <p:cNvSpPr>
                <a:spLocks noChangeArrowheads="1"/>
              </p:cNvSpPr>
              <p:nvPr/>
            </p:nvSpPr>
            <p:spPr bwMode="auto">
              <a:xfrm>
                <a:off x="6224" y="3864"/>
                <a:ext cx="0" cy="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defTabSz="673100" eaLnBrk="1" hangingPunct="1">
                  <a:tabLst>
                    <a:tab pos="261938" algn="l"/>
                    <a:tab pos="523875" algn="l"/>
                    <a:tab pos="785813" algn="l"/>
                    <a:tab pos="1047750" algn="l"/>
                    <a:tab pos="1309688" algn="l"/>
                    <a:tab pos="1571625" algn="l"/>
                    <a:tab pos="1833563" algn="l"/>
                    <a:tab pos="2095500" algn="l"/>
                    <a:tab pos="2357438" algn="l"/>
                    <a:tab pos="2619375" algn="l"/>
                    <a:tab pos="2879725" algn="l"/>
                    <a:tab pos="3141663" algn="l"/>
                  </a:tabLst>
                </a:pPr>
                <a:endParaRPr lang="en-US" altLang="zh-CN" sz="2700" dirty="0">
                  <a:solidFill>
                    <a:srgbClr val="FC1C00"/>
                  </a:solidFill>
                  <a:latin typeface="Zapf Dingbats" charset="0"/>
                  <a:ea typeface="宋体" charset="-122"/>
                  <a:sym typeface="Zapf Dingbats" charset="0"/>
                </a:endParaRPr>
              </a:p>
            </p:txBody>
          </p:sp>
        </p:grpSp>
      </p:grpSp>
      <p:sp>
        <p:nvSpPr>
          <p:cNvPr id="19521" name="Rectangle 108"/>
          <p:cNvSpPr>
            <a:spLocks noChangeArrowheads="1"/>
          </p:cNvSpPr>
          <p:nvPr/>
        </p:nvSpPr>
        <p:spPr bwMode="auto">
          <a:xfrm>
            <a:off x="7770813" y="2667000"/>
            <a:ext cx="10017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673100" eaLnBrk="1" hangingPunct="1">
              <a:tabLst>
                <a:tab pos="785813" algn="l"/>
              </a:tabLst>
            </a:pPr>
            <a:r>
              <a:rPr lang="en-US" altLang="zh-CN" sz="1200" dirty="0">
                <a:solidFill>
                  <a:srgbClr val="00B0F0"/>
                </a:solidFill>
                <a:latin typeface="Gill Sans" charset="0"/>
                <a:ea typeface="宋体" charset="-122"/>
                <a:sym typeface="Gill Sans" charset="0"/>
              </a:rPr>
              <a:t>e.g.,  a bug  at a statement</a:t>
            </a:r>
          </a:p>
        </p:txBody>
      </p:sp>
      <p:grpSp>
        <p:nvGrpSpPr>
          <p:cNvPr id="9" name="Group 109"/>
          <p:cNvGrpSpPr>
            <a:grpSpLocks/>
          </p:cNvGrpSpPr>
          <p:nvPr/>
        </p:nvGrpSpPr>
        <p:grpSpPr bwMode="auto">
          <a:xfrm>
            <a:off x="3122612" y="2790411"/>
            <a:ext cx="4418013" cy="3044825"/>
            <a:chOff x="1008" y="2600"/>
            <a:chExt cx="5328" cy="2728"/>
          </a:xfrm>
          <a:effectLst/>
        </p:grpSpPr>
        <p:sp>
          <p:nvSpPr>
            <p:cNvPr id="19526" name="Rectangle 110"/>
            <p:cNvSpPr>
              <a:spLocks noChangeArrowheads="1"/>
            </p:cNvSpPr>
            <p:nvPr/>
          </p:nvSpPr>
          <p:spPr bwMode="auto">
            <a:xfrm>
              <a:off x="1008" y="4688"/>
              <a:ext cx="3424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65088" defTabSz="673100" eaLnBrk="1" hangingPunct="1">
                <a:tabLst>
                  <a:tab pos="542925" algn="l"/>
                  <a:tab pos="4016375" algn="l"/>
                </a:tabLst>
              </a:pPr>
              <a:endParaRPr lang="zh-CN" altLang="zh-CN" sz="2400">
                <a:latin typeface="Gill Sans" charset="0"/>
                <a:sym typeface="Gill Sans" charset="0"/>
              </a:endParaRPr>
            </a:p>
          </p:txBody>
        </p:sp>
        <p:grpSp>
          <p:nvGrpSpPr>
            <p:cNvPr id="19527" name="Group 111"/>
            <p:cNvGrpSpPr>
              <a:grpSpLocks/>
            </p:cNvGrpSpPr>
            <p:nvPr/>
          </p:nvGrpSpPr>
          <p:grpSpPr bwMode="auto">
            <a:xfrm>
              <a:off x="5440" y="2600"/>
              <a:ext cx="896" cy="2392"/>
              <a:chOff x="5440" y="2600"/>
              <a:chExt cx="896" cy="2392"/>
            </a:xfrm>
          </p:grpSpPr>
          <p:sp>
            <p:nvSpPr>
              <p:cNvPr id="1179760" name="Line 112"/>
              <p:cNvSpPr>
                <a:spLocks noChangeShapeType="1"/>
              </p:cNvSpPr>
              <p:nvPr/>
            </p:nvSpPr>
            <p:spPr bwMode="auto">
              <a:xfrm rot="10800000" flipH="1">
                <a:off x="5440" y="4041"/>
                <a:ext cx="896" cy="953"/>
              </a:xfrm>
              <a:prstGeom prst="line">
                <a:avLst/>
              </a:prstGeom>
              <a:noFill/>
              <a:ln w="50800">
                <a:solidFill>
                  <a:srgbClr val="FF3333"/>
                </a:solidFill>
                <a:prstDash val="sysDot"/>
                <a:round/>
                <a:headEnd type="stealth" w="med" len="med"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79761" name="Line 113"/>
              <p:cNvSpPr>
                <a:spLocks noChangeShapeType="1"/>
              </p:cNvSpPr>
              <p:nvPr/>
            </p:nvSpPr>
            <p:spPr bwMode="auto">
              <a:xfrm rot="10800000">
                <a:off x="6328" y="3048"/>
                <a:ext cx="8" cy="984"/>
              </a:xfrm>
              <a:prstGeom prst="line">
                <a:avLst/>
              </a:prstGeom>
              <a:noFill/>
              <a:ln w="50800">
                <a:solidFill>
                  <a:srgbClr val="FF3333"/>
                </a:solidFill>
                <a:prstDash val="sysDot"/>
                <a:round/>
                <a:headEnd type="stealth" w="med" len="med"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79762" name="Line 114"/>
              <p:cNvSpPr>
                <a:spLocks noChangeShapeType="1"/>
              </p:cNvSpPr>
              <p:nvPr/>
            </p:nvSpPr>
            <p:spPr bwMode="auto">
              <a:xfrm rot="10800000">
                <a:off x="6056" y="2600"/>
                <a:ext cx="280" cy="432"/>
              </a:xfrm>
              <a:prstGeom prst="line">
                <a:avLst/>
              </a:prstGeom>
              <a:noFill/>
              <a:ln w="50800">
                <a:solidFill>
                  <a:srgbClr val="FF3333"/>
                </a:solidFill>
                <a:prstDash val="sysDot"/>
                <a:round/>
                <a:headEnd type="stealth" w="med" len="med"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</p:grpSp>
      </p:grpSp>
      <p:sp>
        <p:nvSpPr>
          <p:cNvPr id="19523" name="Line 115"/>
          <p:cNvSpPr>
            <a:spLocks noChangeShapeType="1"/>
          </p:cNvSpPr>
          <p:nvPr/>
        </p:nvSpPr>
        <p:spPr bwMode="auto">
          <a:xfrm flipH="1">
            <a:off x="9017000" y="2071688"/>
            <a:ext cx="34925" cy="37496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524" name="Rectangle 116"/>
          <p:cNvSpPr>
            <a:spLocks noChangeArrowheads="1"/>
          </p:cNvSpPr>
          <p:nvPr/>
        </p:nvSpPr>
        <p:spPr bwMode="auto">
          <a:xfrm>
            <a:off x="9175750" y="5375275"/>
            <a:ext cx="5762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673100" eaLnBrk="1" hangingPunct="1">
              <a:tabLst>
                <a:tab pos="785813" algn="l"/>
              </a:tabLst>
            </a:pPr>
            <a:r>
              <a:rPr lang="en-US" altLang="zh-CN" sz="2400">
                <a:latin typeface="Gill Sans" charset="0"/>
                <a:ea typeface="宋体" charset="-122"/>
                <a:sym typeface="Gill Sans" charset="0"/>
              </a:rPr>
              <a:t>time</a:t>
            </a:r>
          </a:p>
        </p:txBody>
      </p:sp>
      <p:sp>
        <p:nvSpPr>
          <p:cNvPr id="1179765" name="Text Box 117"/>
          <p:cNvSpPr txBox="1">
            <a:spLocks noChangeArrowheads="1"/>
          </p:cNvSpPr>
          <p:nvPr/>
        </p:nvSpPr>
        <p:spPr bwMode="auto">
          <a:xfrm>
            <a:off x="5637213" y="258763"/>
            <a:ext cx="4191000" cy="156966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2400" b="1" i="1" dirty="0">
                <a:solidFill>
                  <a:srgbClr val="00B050"/>
                </a:solidFill>
              </a:rPr>
              <a:t>Our  Debugging Objective</a:t>
            </a:r>
            <a:r>
              <a:rPr lang="en-US" sz="2400" b="1" i="1" dirty="0">
                <a:solidFill>
                  <a:srgbClr val="FF0000"/>
                </a:solidFill>
              </a:rPr>
              <a:t>:</a:t>
            </a:r>
            <a:r>
              <a:rPr lang="en-US" sz="2400" b="1" dirty="0">
                <a:solidFill>
                  <a:schemeClr val="bg1"/>
                </a:solidFill>
              </a:rPr>
              <a:t>: </a:t>
            </a:r>
            <a:r>
              <a:rPr lang="en-US" sz="2400" dirty="0">
                <a:solidFill>
                  <a:srgbClr val="00B050"/>
                </a:solidFill>
              </a:rPr>
              <a:t>We want to break the chain so that a bug will not cause the program to produce a wrong output. </a:t>
            </a:r>
          </a:p>
        </p:txBody>
      </p:sp>
      <p:sp>
        <p:nvSpPr>
          <p:cNvPr id="2" name="矩形 1"/>
          <p:cNvSpPr/>
          <p:nvPr/>
        </p:nvSpPr>
        <p:spPr>
          <a:xfrm>
            <a:off x="7493000" y="426720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73100" eaLnBrk="1" hangingPunct="1">
              <a:tabLst>
                <a:tab pos="261938" algn="l"/>
                <a:tab pos="523875" algn="l"/>
                <a:tab pos="785813" algn="l"/>
                <a:tab pos="1047750" algn="l"/>
                <a:tab pos="1309688" algn="l"/>
                <a:tab pos="1571625" algn="l"/>
                <a:tab pos="1833563" algn="l"/>
                <a:tab pos="2095500" algn="l"/>
                <a:tab pos="2357438" algn="l"/>
                <a:tab pos="2619375" algn="l"/>
                <a:tab pos="2879725" algn="l"/>
                <a:tab pos="3141663" algn="l"/>
              </a:tabLst>
            </a:pPr>
            <a:r>
              <a:rPr lang="en-US" altLang="zh-CN" dirty="0">
                <a:solidFill>
                  <a:srgbClr val="FC1C00"/>
                </a:solidFill>
                <a:latin typeface="Zapf Dingbats" charset="0"/>
                <a:ea typeface="宋体" charset="-122"/>
                <a:sym typeface="Zapf Dingbats" charset="0"/>
              </a:rPr>
              <a:t>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70646" y="5988824"/>
            <a:ext cx="1101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output</a:t>
            </a:r>
            <a:endParaRPr lang="zh-CN" altLang="en-US" dirty="0"/>
          </a:p>
        </p:txBody>
      </p:sp>
      <p:sp>
        <p:nvSpPr>
          <p:cNvPr id="45" name="TextBox 44"/>
          <p:cNvSpPr txBox="1"/>
          <p:nvPr/>
        </p:nvSpPr>
        <p:spPr>
          <a:xfrm rot="5400000" flipH="1">
            <a:off x="8320779" y="3371981"/>
            <a:ext cx="2286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program states</a:t>
            </a:r>
            <a:endParaRPr lang="zh-CN" altLang="en-US" dirty="0"/>
          </a:p>
        </p:txBody>
      </p:sp>
      <p:cxnSp>
        <p:nvCxnSpPr>
          <p:cNvPr id="48" name="直接箭头连接符 47"/>
          <p:cNvCxnSpPr/>
          <p:nvPr/>
        </p:nvCxnSpPr>
        <p:spPr bwMode="auto">
          <a:xfrm flipH="1">
            <a:off x="8520113" y="3416316"/>
            <a:ext cx="655637" cy="0"/>
          </a:xfrm>
          <a:prstGeom prst="straightConnector1">
            <a:avLst/>
          </a:prstGeom>
          <a:ln>
            <a:headEnd type="none" w="sm" len="sm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endCxn id="1179702" idx="3"/>
          </p:cNvCxnSpPr>
          <p:nvPr/>
        </p:nvCxnSpPr>
        <p:spPr bwMode="auto">
          <a:xfrm flipH="1">
            <a:off x="8501063" y="3786190"/>
            <a:ext cx="827088" cy="808035"/>
          </a:xfrm>
          <a:prstGeom prst="straightConnector1">
            <a:avLst/>
          </a:prstGeom>
          <a:ln>
            <a:headEnd type="none" w="sm" len="sm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548" name="Picture 92" descr="http://t3.gstatic.com/images?q=tbn:ANd9GcRlLEAA5muvj2UiMsEythe6vb7wBwlchBbsqpzKZt1k9HH8Jxn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616" y="2667000"/>
            <a:ext cx="379822" cy="43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550" name="Picture 94" descr="http://t2.gstatic.com/images?q=tbn:ANd9GcQtI5v2QYUnwI_qtze7dumroJLP8rUli1eehAVRNSY3hQIObdy_xw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061" y="5636430"/>
            <a:ext cx="1312097" cy="81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/>
          <p:cNvSpPr txBox="1"/>
          <p:nvPr/>
        </p:nvSpPr>
        <p:spPr>
          <a:xfrm>
            <a:off x="5747239" y="2071688"/>
            <a:ext cx="2753824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input</a:t>
            </a:r>
            <a:endParaRPr lang="zh-CN" altLang="en-US" dirty="0"/>
          </a:p>
        </p:txBody>
      </p:sp>
      <p:cxnSp>
        <p:nvCxnSpPr>
          <p:cNvPr id="57" name="直接箭头连接符 56"/>
          <p:cNvCxnSpPr>
            <a:endCxn id="1179724" idx="2"/>
          </p:cNvCxnSpPr>
          <p:nvPr/>
        </p:nvCxnSpPr>
        <p:spPr bwMode="auto">
          <a:xfrm flipV="1">
            <a:off x="6551985" y="5897563"/>
            <a:ext cx="38521" cy="352871"/>
          </a:xfrm>
          <a:prstGeom prst="straightConnector1">
            <a:avLst/>
          </a:prstGeom>
          <a:ln>
            <a:headEnd type="none" w="sm" len="sm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3CE2EAF-976A-43DB-B13B-439F1A6782D9}" type="slidenum">
              <a:rPr lang="en-US" altLang="zh-CN" sz="1400">
                <a:solidFill>
                  <a:schemeClr val="folHlink"/>
                </a:solidFill>
              </a:rPr>
              <a:pPr/>
              <a:t>51</a:t>
            </a:fld>
            <a:endParaRPr lang="en-US" altLang="zh-CN" sz="1400">
              <a:solidFill>
                <a:schemeClr val="folHlink"/>
              </a:solidFill>
            </a:endParaRP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101005" tIns="0" rIns="121206" bIns="0" anchor="ctr"/>
          <a:lstStyle/>
          <a:p>
            <a:pPr>
              <a:tabLst>
                <a:tab pos="1219200" algn="l"/>
              </a:tabLst>
            </a:pPr>
            <a:r>
              <a:rPr lang="en-US" altLang="zh-CN" sz="4000" dirty="0">
                <a:ea typeface="宋体" charset="-122"/>
              </a:rPr>
              <a:t>We need Three Steps to Solve the Debugging Problem: “How to Debug?”</a:t>
            </a:r>
            <a:endParaRPr lang="en-US" altLang="zh-CN" sz="2400" dirty="0">
              <a:ea typeface="宋体" charset="-122"/>
            </a:endParaRPr>
          </a:p>
        </p:txBody>
      </p:sp>
      <p:graphicFrame>
        <p:nvGraphicFramePr>
          <p:cNvPr id="10" name="Diagram 9"/>
          <p:cNvGraphicFramePr/>
          <p:nvPr/>
        </p:nvGraphicFramePr>
        <p:xfrm>
          <a:off x="836612" y="-228600"/>
          <a:ext cx="80772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485" name="TextBox 4"/>
          <p:cNvSpPr txBox="1">
            <a:spLocks noChangeArrowheads="1"/>
          </p:cNvSpPr>
          <p:nvPr/>
        </p:nvSpPr>
        <p:spPr bwMode="auto">
          <a:xfrm>
            <a:off x="455613" y="3646487"/>
            <a:ext cx="312420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400" b="1" dirty="0">
                <a:ea typeface="宋体" charset="-122"/>
              </a:rPr>
              <a:t>Find</a:t>
            </a:r>
            <a:r>
              <a:rPr lang="en-US" altLang="zh-CN" sz="2400" dirty="0">
                <a:ea typeface="宋体" charset="-122"/>
              </a:rPr>
              <a:t> the infection propagation chain (or its fragments) mentioned in the previous slides</a:t>
            </a:r>
          </a:p>
        </p:txBody>
      </p:sp>
      <p:cxnSp>
        <p:nvCxnSpPr>
          <p:cNvPr id="7" name="Straight Connector 6"/>
          <p:cNvCxnSpPr/>
          <p:nvPr/>
        </p:nvCxnSpPr>
        <p:spPr bwMode="auto">
          <a:xfrm rot="10800000" flipV="1">
            <a:off x="1217613" y="3036887"/>
            <a:ext cx="990600" cy="68580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20488" idx="0"/>
          </p:cNvCxnSpPr>
          <p:nvPr/>
        </p:nvCxnSpPr>
        <p:spPr bwMode="auto">
          <a:xfrm>
            <a:off x="4646613" y="3113087"/>
            <a:ext cx="0" cy="68580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88" name="TextBox 12"/>
          <p:cNvSpPr txBox="1">
            <a:spLocks noChangeArrowheads="1"/>
          </p:cNvSpPr>
          <p:nvPr/>
        </p:nvSpPr>
        <p:spPr bwMode="auto">
          <a:xfrm>
            <a:off x="3427413" y="3798887"/>
            <a:ext cx="243840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400" b="1" dirty="0">
                <a:ea typeface="宋体" charset="-122"/>
              </a:rPr>
              <a:t>Break</a:t>
            </a:r>
            <a:r>
              <a:rPr lang="en-US" altLang="zh-CN" sz="2400" dirty="0">
                <a:ea typeface="宋体" charset="-122"/>
              </a:rPr>
              <a:t> the infection propagation chain so that</a:t>
            </a:r>
          </a:p>
          <a:p>
            <a:r>
              <a:rPr lang="en-US" altLang="zh-CN" sz="2400" dirty="0">
                <a:ea typeface="宋体" charset="-122"/>
              </a:rPr>
              <a:t>no failure can be observed.</a:t>
            </a:r>
          </a:p>
        </p:txBody>
      </p:sp>
      <p:sp>
        <p:nvSpPr>
          <p:cNvPr id="20489" name="TextBox 13"/>
          <p:cNvSpPr txBox="1">
            <a:spLocks noChangeArrowheads="1"/>
          </p:cNvSpPr>
          <p:nvPr/>
        </p:nvSpPr>
        <p:spPr bwMode="auto">
          <a:xfrm>
            <a:off x="6018212" y="3494087"/>
            <a:ext cx="3276599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400" b="1" dirty="0">
                <a:ea typeface="宋体" charset="-122"/>
              </a:rPr>
              <a:t>Verify</a:t>
            </a:r>
            <a:r>
              <a:rPr lang="en-US" altLang="zh-CN" sz="2400" dirty="0">
                <a:ea typeface="宋体" charset="-122"/>
              </a:rPr>
              <a:t> that the identified infection propagation chain </a:t>
            </a:r>
            <a:r>
              <a:rPr lang="en-US" altLang="zh-CN" sz="2400" i="1" dirty="0">
                <a:ea typeface="宋体" charset="-122"/>
              </a:rPr>
              <a:t>have been broken</a:t>
            </a:r>
            <a:r>
              <a:rPr lang="en-US" altLang="zh-CN" sz="2400" dirty="0">
                <a:ea typeface="宋体" charset="-122"/>
              </a:rPr>
              <a:t>, and </a:t>
            </a:r>
            <a:r>
              <a:rPr lang="en-US" altLang="zh-CN" sz="2400" i="1" dirty="0">
                <a:ea typeface="宋体" charset="-122"/>
              </a:rPr>
              <a:t>all other correct runs still output correctly.</a:t>
            </a:r>
          </a:p>
        </p:txBody>
      </p:sp>
      <p:cxnSp>
        <p:nvCxnSpPr>
          <p:cNvPr id="15" name="Straight Connector 14"/>
          <p:cNvCxnSpPr/>
          <p:nvPr/>
        </p:nvCxnSpPr>
        <p:spPr bwMode="auto">
          <a:xfrm rot="5400000">
            <a:off x="6780213" y="3265487"/>
            <a:ext cx="533400" cy="7620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755850E-5678-4750-B5B6-8EEF04FDF42E}" type="slidenum">
              <a:rPr lang="en-US" altLang="zh-CN" sz="1400">
                <a:solidFill>
                  <a:schemeClr val="folHlink"/>
                </a:solidFill>
              </a:rPr>
              <a:pPr/>
              <a:t>52</a:t>
            </a:fld>
            <a:endParaRPr lang="en-US" altLang="zh-CN" sz="1400">
              <a:solidFill>
                <a:schemeClr val="folHlink"/>
              </a:solidFill>
            </a:endParaRPr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412749" y="266700"/>
            <a:ext cx="9490075" cy="1104900"/>
          </a:xfrm>
        </p:spPr>
        <p:txBody>
          <a:bodyPr lIns="100994" tIns="0" rIns="121194" bIns="0" anchor="ctr"/>
          <a:lstStyle/>
          <a:p>
            <a:pPr>
              <a:tabLst>
                <a:tab pos="1219200" algn="l"/>
              </a:tabLst>
            </a:pPr>
            <a:r>
              <a:rPr lang="en-US" altLang="zh-CN" sz="3600" dirty="0">
                <a:ea typeface="宋体" charset="-122"/>
              </a:rPr>
              <a:t>The basic idea is to show “</a:t>
            </a:r>
            <a:r>
              <a:rPr lang="en-US" altLang="zh-CN" sz="3600" i="1" dirty="0">
                <a:solidFill>
                  <a:srgbClr val="00B050"/>
                </a:solidFill>
                <a:ea typeface="宋体" charset="-122"/>
              </a:rPr>
              <a:t>Causes and Effects</a:t>
            </a:r>
            <a:r>
              <a:rPr lang="en-US" altLang="zh-CN" sz="3600" dirty="0">
                <a:ea typeface="宋体" charset="-122"/>
              </a:rPr>
              <a:t>”</a:t>
            </a:r>
          </a:p>
        </p:txBody>
      </p:sp>
      <p:sp>
        <p:nvSpPr>
          <p:cNvPr id="1213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0812" y="1752600"/>
            <a:ext cx="9601200" cy="4625975"/>
          </a:xfrm>
        </p:spPr>
        <p:txBody>
          <a:bodyPr lIns="33665" tIns="0" rIns="33665" bIns="0" anchor="ctr"/>
          <a:lstStyle/>
          <a:p>
            <a:pPr marL="601663" indent="-336550">
              <a:spcBef>
                <a:spcPts val="2600"/>
              </a:spcBef>
              <a:buSzPct val="80000"/>
              <a:tabLst>
                <a:tab pos="876300" algn="l"/>
                <a:tab pos="876300" algn="l"/>
                <a:tab pos="876300" algn="l"/>
                <a:tab pos="876300" algn="l"/>
                <a:tab pos="876300" algn="l"/>
              </a:tabLst>
              <a:defRPr/>
            </a:pPr>
            <a:r>
              <a:rPr lang="en-US" sz="2400" dirty="0"/>
              <a:t>The </a:t>
            </a:r>
            <a:r>
              <a:rPr lang="en-US" sz="2400" i="1" dirty="0"/>
              <a:t>cause</a:t>
            </a:r>
            <a:r>
              <a:rPr lang="en-US" sz="2400" dirty="0"/>
              <a:t> of any event (”effect”) is a preceding event without which the effect would not have occurred.</a:t>
            </a:r>
          </a:p>
          <a:p>
            <a:pPr marL="601663" indent="-336550">
              <a:spcBef>
                <a:spcPts val="2600"/>
              </a:spcBef>
              <a:buSzPct val="80000"/>
              <a:tabLst>
                <a:tab pos="876300" algn="l"/>
                <a:tab pos="876300" algn="l"/>
                <a:tab pos="876300" algn="l"/>
                <a:tab pos="876300" algn="l"/>
                <a:tab pos="876300" algn="l"/>
              </a:tabLst>
              <a:defRPr/>
            </a:pPr>
            <a:r>
              <a:rPr lang="en-US" sz="2400" dirty="0"/>
              <a:t>To </a:t>
            </a:r>
            <a:r>
              <a:rPr lang="en-US" sz="2400" b="1" dirty="0"/>
              <a:t>prove</a:t>
            </a:r>
            <a:r>
              <a:rPr lang="en-US" sz="2400" dirty="0"/>
              <a:t> a cause-and-effect relationship, we must show </a:t>
            </a:r>
            <a:r>
              <a:rPr lang="en-US" sz="2400" b="1" dirty="0">
                <a:solidFill>
                  <a:srgbClr val="002060"/>
                </a:solidFill>
              </a:rPr>
              <a:t>both legs as follows</a:t>
            </a:r>
            <a:r>
              <a:rPr lang="en-US" sz="2400" dirty="0"/>
              <a:t>:</a:t>
            </a:r>
          </a:p>
          <a:p>
            <a:pPr marL="1243013" lvl="1" indent="-514350">
              <a:spcBef>
                <a:spcPts val="1200"/>
              </a:spcBef>
              <a:buSzPct val="80000"/>
              <a:buFont typeface="+mj-lt"/>
              <a:buAutoNum type="arabicPeriod"/>
              <a:tabLst>
                <a:tab pos="876300" algn="l"/>
                <a:tab pos="876300" algn="l"/>
                <a:tab pos="876300" algn="l"/>
                <a:tab pos="876300" algn="l"/>
                <a:tab pos="876300" algn="l"/>
              </a:tabLst>
              <a:defRPr/>
            </a:pPr>
            <a:r>
              <a:rPr lang="en-US" sz="2400" b="1" dirty="0">
                <a:solidFill>
                  <a:srgbClr val="FC1C00"/>
                </a:solidFill>
              </a:rPr>
              <a:t>the effect </a:t>
            </a:r>
            <a:r>
              <a:rPr lang="en-US" sz="2400" b="1" u="sng" dirty="0">
                <a:solidFill>
                  <a:srgbClr val="FC1C00"/>
                </a:solidFill>
              </a:rPr>
              <a:t>DOES occur </a:t>
            </a:r>
            <a:r>
              <a:rPr lang="en-US" sz="2400" b="1" dirty="0">
                <a:solidFill>
                  <a:srgbClr val="FC1C00"/>
                </a:solidFill>
              </a:rPr>
              <a:t>when the cause </a:t>
            </a:r>
            <a:r>
              <a:rPr lang="en-US" sz="2400" b="1" u="sng" dirty="0">
                <a:solidFill>
                  <a:srgbClr val="FC1C00"/>
                </a:solidFill>
              </a:rPr>
              <a:t>DOES occur  </a:t>
            </a:r>
            <a:r>
              <a:rPr lang="en-US" sz="2400" dirty="0">
                <a:solidFill>
                  <a:srgbClr val="002060"/>
                </a:solidFill>
              </a:rPr>
              <a:t>(e.g., on slide 44, the run crashes when the variable </a:t>
            </a:r>
            <a:r>
              <a:rPr lang="en-US" sz="2400" i="1" dirty="0" err="1">
                <a:solidFill>
                  <a:srgbClr val="002060"/>
                </a:solidFill>
              </a:rPr>
              <a:t>pA</a:t>
            </a:r>
            <a:r>
              <a:rPr lang="en-US" sz="2400" dirty="0">
                <a:solidFill>
                  <a:srgbClr val="002060"/>
                </a:solidFill>
              </a:rPr>
              <a:t> at statement 3 keeps a null value.)</a:t>
            </a:r>
          </a:p>
          <a:p>
            <a:pPr marL="1243013" lvl="1" indent="-514350">
              <a:spcBef>
                <a:spcPts val="1200"/>
              </a:spcBef>
              <a:buSzPct val="80000"/>
              <a:buFont typeface="+mj-lt"/>
              <a:buAutoNum type="arabicPeriod"/>
              <a:tabLst>
                <a:tab pos="876300" algn="l"/>
                <a:tab pos="876300" algn="l"/>
                <a:tab pos="876300" algn="l"/>
                <a:tab pos="876300" algn="l"/>
                <a:tab pos="876300" algn="l"/>
              </a:tabLst>
              <a:defRPr/>
            </a:pPr>
            <a:r>
              <a:rPr lang="en-US" sz="2400" b="1" dirty="0">
                <a:solidFill>
                  <a:srgbClr val="59D859"/>
                </a:solidFill>
              </a:rPr>
              <a:t>the effect </a:t>
            </a:r>
            <a:r>
              <a:rPr lang="en-US" sz="2400" b="1" u="sng" dirty="0">
                <a:solidFill>
                  <a:srgbClr val="59D859"/>
                </a:solidFill>
              </a:rPr>
              <a:t>DOES </a:t>
            </a:r>
            <a:r>
              <a:rPr lang="en-US" sz="2400" b="1" i="1" u="sng" dirty="0">
                <a:solidFill>
                  <a:srgbClr val="59D859"/>
                </a:solidFill>
              </a:rPr>
              <a:t>not</a:t>
            </a:r>
            <a:r>
              <a:rPr lang="en-US" sz="2400" b="1" u="sng" dirty="0">
                <a:solidFill>
                  <a:srgbClr val="59D859"/>
                </a:solidFill>
              </a:rPr>
              <a:t> occur </a:t>
            </a:r>
            <a:r>
              <a:rPr lang="en-US" sz="2400" b="1" dirty="0">
                <a:solidFill>
                  <a:srgbClr val="59D859"/>
                </a:solidFill>
              </a:rPr>
              <a:t>when the cause </a:t>
            </a:r>
            <a:r>
              <a:rPr lang="en-US" sz="2400" b="1" u="sng" dirty="0">
                <a:solidFill>
                  <a:srgbClr val="59D859"/>
                </a:solidFill>
              </a:rPr>
              <a:t>DOES </a:t>
            </a:r>
            <a:r>
              <a:rPr lang="en-US" sz="2400" b="1" i="1" u="sng" dirty="0">
                <a:solidFill>
                  <a:srgbClr val="59D859"/>
                </a:solidFill>
              </a:rPr>
              <a:t>not occur</a:t>
            </a:r>
            <a:r>
              <a:rPr lang="en-US" sz="2400" b="1" dirty="0">
                <a:solidFill>
                  <a:srgbClr val="59D859"/>
                </a:solidFill>
              </a:rPr>
              <a:t>. </a:t>
            </a:r>
            <a:r>
              <a:rPr lang="en-US" sz="2400" dirty="0">
                <a:solidFill>
                  <a:srgbClr val="002060"/>
                </a:solidFill>
              </a:rPr>
              <a:t>(e.g., if the run does not crash when the variable </a:t>
            </a:r>
            <a:r>
              <a:rPr lang="en-US" sz="2400" i="1" dirty="0" err="1">
                <a:solidFill>
                  <a:srgbClr val="002060"/>
                </a:solidFill>
              </a:rPr>
              <a:t>pA</a:t>
            </a:r>
            <a:r>
              <a:rPr lang="en-US" sz="2400" dirty="0">
                <a:solidFill>
                  <a:srgbClr val="002060"/>
                </a:solidFill>
              </a:rPr>
              <a:t> at statement 3 does not keep a null value, which require us to revise the program to confirm.)</a:t>
            </a:r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7583088-3122-464C-BA8F-68E4A061AE82}" type="slidenum">
              <a:rPr lang="en-US" altLang="zh-CN" sz="1400">
                <a:solidFill>
                  <a:schemeClr val="folHlink"/>
                </a:solidFill>
              </a:rPr>
              <a:pPr/>
              <a:t>53</a:t>
            </a:fld>
            <a:endParaRPr lang="en-US" altLang="zh-CN" sz="1400">
              <a:solidFill>
                <a:schemeClr val="folHlink"/>
              </a:solidFill>
            </a:endParaRPr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227012" y="179388"/>
            <a:ext cx="9829799" cy="1116012"/>
          </a:xfrm>
        </p:spPr>
        <p:txBody>
          <a:bodyPr lIns="100994" tIns="0" rIns="121194" bIns="0" anchor="ctr"/>
          <a:lstStyle/>
          <a:p>
            <a:pPr>
              <a:tabLst>
                <a:tab pos="1219200" algn="l"/>
              </a:tabLst>
            </a:pPr>
            <a:r>
              <a:rPr lang="en-US" altLang="zh-CN" dirty="0">
                <a:ea typeface="宋体" charset="-122"/>
              </a:rPr>
              <a:t>The Procedure of Scientific Method </a:t>
            </a:r>
            <a:r>
              <a:rPr lang="en-US" altLang="zh-CN" sz="3600" dirty="0">
                <a:ea typeface="宋体" charset="-122"/>
              </a:rPr>
              <a:t>[19]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1223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893" y="1676400"/>
            <a:ext cx="8816182" cy="4179888"/>
          </a:xfrm>
        </p:spPr>
        <p:txBody>
          <a:bodyPr lIns="33665" tIns="0" rIns="33665" bIns="0" anchor="ctr"/>
          <a:lstStyle/>
          <a:p>
            <a:pPr marL="498475" indent="-227013">
              <a:buSzPct val="99000"/>
              <a:buFontTx/>
              <a:buAutoNum type="arabicPeriod"/>
              <a:tabLst>
                <a:tab pos="876300" algn="l"/>
              </a:tabLst>
            </a:pPr>
            <a:r>
              <a:rPr lang="en-US" altLang="zh-CN" sz="2400" b="1" dirty="0">
                <a:ea typeface="宋体" charset="-122"/>
              </a:rPr>
              <a:t>Observe</a:t>
            </a:r>
            <a:r>
              <a:rPr lang="en-US" altLang="zh-CN" sz="2400" dirty="0">
                <a:ea typeface="宋体" charset="-122"/>
              </a:rPr>
              <a:t> some aspect of </a:t>
            </a:r>
            <a:r>
              <a:rPr lang="en-US" altLang="zh-CN" sz="2400" i="1" dirty="0">
                <a:ea typeface="宋体" charset="-122"/>
              </a:rPr>
              <a:t>the thing</a:t>
            </a:r>
            <a:r>
              <a:rPr lang="en-US" altLang="zh-CN" sz="2400" dirty="0">
                <a:ea typeface="宋体" charset="-122"/>
              </a:rPr>
              <a:t>.</a:t>
            </a:r>
          </a:p>
          <a:p>
            <a:pPr marL="498475" indent="-227013">
              <a:spcBef>
                <a:spcPts val="2600"/>
              </a:spcBef>
              <a:buSzPct val="99000"/>
              <a:buFontTx/>
              <a:buAutoNum type="arabicPeriod" startAt="2"/>
              <a:tabLst>
                <a:tab pos="876300" algn="l"/>
              </a:tabLst>
            </a:pPr>
            <a:r>
              <a:rPr lang="en-US" altLang="zh-CN" sz="2400" dirty="0">
                <a:ea typeface="宋体" charset="-122"/>
              </a:rPr>
              <a:t>Formulate a </a:t>
            </a:r>
            <a:r>
              <a:rPr lang="en-US" altLang="zh-CN" sz="2400" b="1" i="1" dirty="0">
                <a:ea typeface="宋体" charset="-122"/>
              </a:rPr>
              <a:t>hypothesis</a:t>
            </a:r>
            <a:r>
              <a:rPr lang="en-US" altLang="zh-CN" sz="2400" dirty="0">
                <a:ea typeface="宋体" charset="-122"/>
              </a:rPr>
              <a:t> consistent with the observation in step 1.</a:t>
            </a:r>
          </a:p>
          <a:p>
            <a:pPr marL="498475" indent="-227013">
              <a:spcBef>
                <a:spcPts val="2600"/>
              </a:spcBef>
              <a:buSzPct val="99000"/>
              <a:buFontTx/>
              <a:buAutoNum type="arabicPeriod" startAt="3"/>
              <a:tabLst>
                <a:tab pos="876300" algn="l"/>
              </a:tabLst>
            </a:pPr>
            <a:r>
              <a:rPr lang="en-US" altLang="zh-CN" sz="2400" dirty="0">
                <a:ea typeface="宋体" charset="-122"/>
              </a:rPr>
              <a:t>Use the hypothesis in step (2) to make </a:t>
            </a:r>
            <a:r>
              <a:rPr lang="en-US" altLang="zh-CN" sz="2400" b="1" i="1" dirty="0">
                <a:ea typeface="宋体" charset="-122"/>
              </a:rPr>
              <a:t>new</a:t>
            </a:r>
            <a:r>
              <a:rPr lang="en-US" altLang="zh-CN" sz="2400" dirty="0">
                <a:ea typeface="宋体" charset="-122"/>
              </a:rPr>
              <a:t> </a:t>
            </a:r>
            <a:r>
              <a:rPr lang="en-US" altLang="zh-CN" sz="2400" b="1" i="1" dirty="0">
                <a:ea typeface="宋体" charset="-122"/>
              </a:rPr>
              <a:t>predictions</a:t>
            </a:r>
            <a:r>
              <a:rPr lang="en-US" altLang="zh-CN" sz="2400" i="1" dirty="0">
                <a:ea typeface="宋体" charset="-122"/>
              </a:rPr>
              <a:t>. </a:t>
            </a:r>
          </a:p>
          <a:p>
            <a:pPr marL="498475" indent="-227013">
              <a:spcBef>
                <a:spcPts val="2600"/>
              </a:spcBef>
              <a:buSzPct val="99000"/>
              <a:buFontTx/>
              <a:buAutoNum type="arabicPeriod" startAt="4"/>
              <a:tabLst>
                <a:tab pos="876300" algn="l"/>
              </a:tabLst>
            </a:pPr>
            <a:r>
              <a:rPr lang="en-US" altLang="zh-CN" sz="2400" dirty="0">
                <a:ea typeface="宋体" charset="-122"/>
              </a:rPr>
              <a:t>Tests the predictions by </a:t>
            </a:r>
            <a:r>
              <a:rPr lang="en-US" altLang="zh-CN" sz="2400" b="1" dirty="0">
                <a:ea typeface="宋体" charset="-122"/>
              </a:rPr>
              <a:t>new</a:t>
            </a:r>
            <a:r>
              <a:rPr lang="en-US" altLang="zh-CN" sz="2400" dirty="0">
                <a:ea typeface="宋体" charset="-122"/>
              </a:rPr>
              <a:t> </a:t>
            </a:r>
            <a:r>
              <a:rPr lang="en-US" altLang="zh-CN" sz="2400" b="1" dirty="0">
                <a:ea typeface="宋体" charset="-122"/>
              </a:rPr>
              <a:t>experiments</a:t>
            </a:r>
            <a:r>
              <a:rPr lang="en-US" altLang="zh-CN" sz="2400" dirty="0">
                <a:ea typeface="宋体" charset="-122"/>
              </a:rPr>
              <a:t> </a:t>
            </a:r>
          </a:p>
          <a:p>
            <a:pPr marL="498475" indent="-227013">
              <a:spcBef>
                <a:spcPts val="2600"/>
              </a:spcBef>
              <a:buSzPct val="99000"/>
              <a:buFontTx/>
              <a:buAutoNum type="arabicPeriod" startAt="4"/>
              <a:tabLst>
                <a:tab pos="876300" algn="l"/>
              </a:tabLst>
            </a:pPr>
            <a:r>
              <a:rPr lang="en-US" altLang="zh-CN" sz="2400" dirty="0">
                <a:ea typeface="宋体" charset="-122"/>
              </a:rPr>
              <a:t> </a:t>
            </a:r>
            <a:r>
              <a:rPr lang="en-US" altLang="zh-CN" sz="2400" b="1" dirty="0">
                <a:ea typeface="宋体" charset="-122"/>
              </a:rPr>
              <a:t>Repeat</a:t>
            </a:r>
            <a:r>
              <a:rPr lang="en-US" altLang="zh-CN" sz="2400" dirty="0">
                <a:ea typeface="宋体" charset="-122"/>
              </a:rPr>
              <a:t> 2 to 4 to refine the hypothesis in step 2.</a:t>
            </a:r>
          </a:p>
          <a:p>
            <a:pPr marL="271462" indent="0">
              <a:spcBef>
                <a:spcPts val="2600"/>
              </a:spcBef>
              <a:buSzPct val="99000"/>
              <a:buNone/>
              <a:tabLst>
                <a:tab pos="876300" algn="l"/>
              </a:tabLst>
            </a:pPr>
            <a:r>
              <a:rPr lang="en-US" altLang="zh-CN" sz="2400" dirty="0">
                <a:ea typeface="宋体" charset="-122"/>
              </a:rPr>
              <a:t>Notice the order of steps 2 and 3 ahead of step 4. Do not swap them.</a:t>
            </a:r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412750" y="266700"/>
            <a:ext cx="8043862" cy="1009650"/>
          </a:xfrm>
        </p:spPr>
        <p:txBody>
          <a:bodyPr/>
          <a:lstStyle/>
          <a:p>
            <a:r>
              <a:rPr lang="en-US" altLang="zh-CN" dirty="0">
                <a:ea typeface="宋体" charset="-122"/>
              </a:rPr>
              <a:t>Example:</a:t>
            </a:r>
            <a:endParaRPr lang="en-US" altLang="zh-CN" dirty="0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303213" y="2080098"/>
            <a:ext cx="9599612" cy="4495800"/>
          </a:xfrm>
        </p:spPr>
        <p:txBody>
          <a:bodyPr/>
          <a:lstStyle/>
          <a:p>
            <a:r>
              <a:rPr lang="en-US" altLang="zh-CN" sz="2400" i="1" dirty="0">
                <a:solidFill>
                  <a:srgbClr val="C00000"/>
                </a:solidFill>
                <a:ea typeface="宋体" charset="-122"/>
              </a:rPr>
              <a:t>Observation</a:t>
            </a:r>
            <a:r>
              <a:rPr lang="en-US" altLang="zh-CN" sz="2400" dirty="0">
                <a:ea typeface="宋体" charset="-122"/>
              </a:rPr>
              <a:t>: John owns and drives a supercar back to office everyday.</a:t>
            </a:r>
            <a:endParaRPr lang="en-US" altLang="zh-CN" sz="1200" dirty="0">
              <a:ea typeface="宋体" charset="-122"/>
            </a:endParaRPr>
          </a:p>
          <a:p>
            <a:r>
              <a:rPr lang="en-US" altLang="zh-CN" sz="2400" i="1" dirty="0">
                <a:solidFill>
                  <a:srgbClr val="C00000"/>
                </a:solidFill>
                <a:ea typeface="宋体" charset="-122"/>
              </a:rPr>
              <a:t>Hypothesis</a:t>
            </a:r>
            <a:r>
              <a:rPr lang="en-US" altLang="zh-CN" sz="2400" dirty="0">
                <a:ea typeface="宋体" charset="-122"/>
              </a:rPr>
              <a:t>: Every superrich owns a supercar</a:t>
            </a:r>
            <a:endParaRPr lang="en-US" altLang="zh-CN" sz="1200" dirty="0">
              <a:ea typeface="宋体" charset="-122"/>
            </a:endParaRPr>
          </a:p>
          <a:p>
            <a:r>
              <a:rPr lang="en-US" altLang="zh-CN" sz="2400" i="1" dirty="0">
                <a:solidFill>
                  <a:srgbClr val="C00000"/>
                </a:solidFill>
                <a:ea typeface="宋体" charset="-122"/>
              </a:rPr>
              <a:t>Prediction</a:t>
            </a:r>
            <a:r>
              <a:rPr lang="en-US" altLang="zh-CN" sz="2400" dirty="0">
                <a:ea typeface="宋体" charset="-122"/>
              </a:rPr>
              <a:t>: His home is super large.</a:t>
            </a:r>
            <a:endParaRPr lang="en-US" altLang="zh-CN" sz="900" dirty="0">
              <a:ea typeface="宋体" charset="-122"/>
            </a:endParaRPr>
          </a:p>
          <a:p>
            <a:r>
              <a:rPr lang="en-US" altLang="zh-CN" sz="2400" i="1" dirty="0">
                <a:solidFill>
                  <a:srgbClr val="C00000"/>
                </a:solidFill>
                <a:ea typeface="宋体" charset="-122"/>
              </a:rPr>
              <a:t>Experiment</a:t>
            </a:r>
            <a:r>
              <a:rPr lang="en-US" altLang="zh-CN" sz="2400" i="1" dirty="0">
                <a:ea typeface="宋体" charset="-122"/>
              </a:rPr>
              <a:t>: </a:t>
            </a:r>
            <a:r>
              <a:rPr lang="en-US" altLang="zh-CN" sz="2400" dirty="0">
                <a:ea typeface="宋体" charset="-122"/>
              </a:rPr>
              <a:t>Place a home visit. </a:t>
            </a:r>
            <a:endParaRPr lang="en-US" altLang="zh-CN" sz="1400" i="1" dirty="0">
              <a:ea typeface="宋体" charset="-122"/>
            </a:endParaRPr>
          </a:p>
          <a:p>
            <a:r>
              <a:rPr lang="en-US" altLang="zh-CN" sz="2400" i="1" dirty="0">
                <a:solidFill>
                  <a:srgbClr val="C00000"/>
                </a:solidFill>
                <a:ea typeface="宋体" charset="-122"/>
              </a:rPr>
              <a:t>Observation from this Experiment</a:t>
            </a:r>
            <a:r>
              <a:rPr lang="en-US" altLang="zh-CN" sz="2400" dirty="0">
                <a:ea typeface="宋体" charset="-122"/>
              </a:rPr>
              <a:t>: Wow! He lives in a castle</a:t>
            </a:r>
          </a:p>
          <a:p>
            <a:endParaRPr lang="en-US" altLang="zh-CN" sz="2400" dirty="0">
              <a:ea typeface="宋体" charset="-122"/>
            </a:endParaRPr>
          </a:p>
          <a:p>
            <a:r>
              <a:rPr lang="en-US" altLang="zh-CN" sz="2400" i="1" dirty="0">
                <a:solidFill>
                  <a:srgbClr val="C00000"/>
                </a:solidFill>
                <a:ea typeface="宋体" charset="-122"/>
              </a:rPr>
              <a:t>Observation</a:t>
            </a:r>
            <a:r>
              <a:rPr lang="en-US" altLang="zh-CN" sz="2400" dirty="0">
                <a:ea typeface="宋体" charset="-122"/>
              </a:rPr>
              <a:t>: Johnson does not own any supercar.  </a:t>
            </a:r>
            <a:endParaRPr lang="en-US" altLang="zh-CN" sz="1200" dirty="0">
              <a:ea typeface="宋体" charset="-122"/>
            </a:endParaRPr>
          </a:p>
          <a:p>
            <a:r>
              <a:rPr lang="en-US" altLang="zh-CN" sz="2400" i="1" dirty="0">
                <a:solidFill>
                  <a:srgbClr val="C00000"/>
                </a:solidFill>
                <a:ea typeface="宋体" charset="-122"/>
              </a:rPr>
              <a:t>Hypothesis</a:t>
            </a:r>
            <a:r>
              <a:rPr lang="en-US" altLang="zh-CN" sz="2400" dirty="0">
                <a:ea typeface="宋体" charset="-122"/>
              </a:rPr>
              <a:t>: Every superrich owns a supercar</a:t>
            </a:r>
            <a:endParaRPr lang="en-US" altLang="zh-CN" sz="1200" dirty="0">
              <a:ea typeface="宋体" charset="-122"/>
            </a:endParaRPr>
          </a:p>
          <a:p>
            <a:r>
              <a:rPr lang="en-US" altLang="zh-CN" sz="2400" i="1" dirty="0">
                <a:solidFill>
                  <a:srgbClr val="C00000"/>
                </a:solidFill>
                <a:ea typeface="宋体" charset="-122"/>
              </a:rPr>
              <a:t>Prediction</a:t>
            </a:r>
            <a:r>
              <a:rPr lang="en-US" altLang="zh-CN" sz="2400" dirty="0">
                <a:ea typeface="宋体" charset="-122"/>
              </a:rPr>
              <a:t>: He is not a superrich. His home is </a:t>
            </a:r>
            <a:r>
              <a:rPr lang="en-US" altLang="zh-CN" sz="2400" b="1" dirty="0">
                <a:solidFill>
                  <a:srgbClr val="FF0000"/>
                </a:solidFill>
                <a:ea typeface="宋体" charset="-122"/>
              </a:rPr>
              <a:t>not</a:t>
            </a:r>
            <a:r>
              <a:rPr lang="en-US" altLang="zh-CN" sz="2400" dirty="0">
                <a:ea typeface="宋体" charset="-122"/>
              </a:rPr>
              <a:t> super large.</a:t>
            </a:r>
            <a:endParaRPr lang="en-US" altLang="zh-CN" sz="900" dirty="0">
              <a:ea typeface="宋体" charset="-122"/>
            </a:endParaRPr>
          </a:p>
          <a:p>
            <a:r>
              <a:rPr lang="en-US" altLang="zh-CN" sz="2400" i="1" dirty="0">
                <a:solidFill>
                  <a:srgbClr val="C00000"/>
                </a:solidFill>
                <a:ea typeface="宋体" charset="-122"/>
              </a:rPr>
              <a:t>Experiment</a:t>
            </a:r>
            <a:r>
              <a:rPr lang="en-US" altLang="zh-CN" sz="2400" i="1" dirty="0">
                <a:ea typeface="宋体" charset="-122"/>
              </a:rPr>
              <a:t>: </a:t>
            </a:r>
            <a:r>
              <a:rPr lang="en-US" altLang="zh-CN" sz="2400" dirty="0">
                <a:ea typeface="宋体" charset="-122"/>
              </a:rPr>
              <a:t>Place a home visit. </a:t>
            </a:r>
            <a:endParaRPr lang="en-US" altLang="zh-CN" sz="1400" i="1" dirty="0">
              <a:ea typeface="宋体" charset="-122"/>
            </a:endParaRPr>
          </a:p>
          <a:p>
            <a:r>
              <a:rPr lang="en-US" altLang="zh-CN" sz="2400" i="1" dirty="0">
                <a:solidFill>
                  <a:srgbClr val="C00000"/>
                </a:solidFill>
                <a:ea typeface="宋体" charset="-122"/>
              </a:rPr>
              <a:t>Observation from this Experiment</a:t>
            </a:r>
            <a:r>
              <a:rPr lang="en-US" altLang="zh-CN" sz="2400" dirty="0">
                <a:ea typeface="宋体" charset="-122"/>
              </a:rPr>
              <a:t>: Wow! He also lives in a castle!</a:t>
            </a:r>
          </a:p>
          <a:p>
            <a:endParaRPr lang="en-US" altLang="zh-CN" sz="2800" dirty="0">
              <a:ea typeface="宋体" charset="-122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44839A8-32E6-4DCD-ADE6-2753351D3631}" type="slidenum">
              <a:rPr lang="en-US" altLang="zh-CN" sz="1400">
                <a:solidFill>
                  <a:schemeClr val="folHlink"/>
                </a:solidFill>
              </a:rPr>
              <a:pPr/>
              <a:t>54</a:t>
            </a:fld>
            <a:endParaRPr lang="en-US" altLang="zh-CN" sz="1400" dirty="0">
              <a:solidFill>
                <a:schemeClr val="folHlink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0812" y="1524000"/>
            <a:ext cx="9448801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785813" indent="-514350">
              <a:spcBef>
                <a:spcPts val="2600"/>
              </a:spcBef>
              <a:buSzPct val="80000"/>
              <a:buFont typeface="+mj-lt"/>
              <a:buAutoNum type="arabicPeriod"/>
              <a:tabLst>
                <a:tab pos="876300" algn="l"/>
                <a:tab pos="876300" algn="l"/>
                <a:tab pos="876300" algn="l"/>
                <a:tab pos="876300" algn="l"/>
                <a:tab pos="876300" algn="l"/>
              </a:tabLst>
              <a:defRPr/>
            </a:pPr>
            <a:r>
              <a:rPr lang="en-US" sz="2400" b="1" dirty="0">
                <a:solidFill>
                  <a:schemeClr val="tx1"/>
                </a:solidFill>
              </a:rPr>
              <a:t>the effect DOES occur when the cause DOES occur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ADD8EE-E095-44E4-AD1E-9C975D940ABC}"/>
              </a:ext>
            </a:extLst>
          </p:cNvPr>
          <p:cNvSpPr/>
          <p:nvPr/>
        </p:nvSpPr>
        <p:spPr>
          <a:xfrm>
            <a:off x="188912" y="4338634"/>
            <a:ext cx="9524999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514350" lvl="1" indent="-514350">
              <a:spcBef>
                <a:spcPts val="2600"/>
              </a:spcBef>
              <a:buSzPct val="80000"/>
              <a:buFont typeface="+mj-lt"/>
              <a:buAutoNum type="arabicPeriod" startAt="2"/>
              <a:tabLst>
                <a:tab pos="876300" algn="l"/>
                <a:tab pos="876300" algn="l"/>
                <a:tab pos="876300" algn="l"/>
                <a:tab pos="876300" algn="l"/>
                <a:tab pos="876300" algn="l"/>
              </a:tabLst>
              <a:defRPr/>
            </a:pPr>
            <a:r>
              <a:rPr lang="en-US" sz="2400" b="1" dirty="0">
                <a:solidFill>
                  <a:schemeClr val="tx1"/>
                </a:solidFill>
              </a:rPr>
              <a:t>the effect </a:t>
            </a:r>
            <a:r>
              <a:rPr lang="en-US" sz="2400" b="1" dirty="0">
                <a:solidFill>
                  <a:srgbClr val="FF0000"/>
                </a:solidFill>
              </a:rPr>
              <a:t>Should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NOT</a:t>
            </a:r>
            <a:r>
              <a:rPr lang="en-US" sz="2400" b="1" dirty="0">
                <a:solidFill>
                  <a:schemeClr val="tx1"/>
                </a:solidFill>
              </a:rPr>
              <a:t> occur when the cause DOES </a:t>
            </a:r>
            <a:r>
              <a:rPr lang="en-US" sz="2400" b="1" dirty="0">
                <a:solidFill>
                  <a:srgbClr val="FF0000"/>
                </a:solidFill>
              </a:rPr>
              <a:t>NOT</a:t>
            </a:r>
            <a:r>
              <a:rPr lang="en-US" sz="2400" b="1" dirty="0">
                <a:solidFill>
                  <a:schemeClr val="tx1"/>
                </a:solidFill>
              </a:rPr>
              <a:t> occur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977C30-C0AB-4251-85DF-B60389FA028A}"/>
              </a:ext>
            </a:extLst>
          </p:cNvPr>
          <p:cNvSpPr txBox="1"/>
          <p:nvPr/>
        </p:nvSpPr>
        <p:spPr>
          <a:xfrm>
            <a:off x="2970212" y="79027"/>
            <a:ext cx="7010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Combining 1 &amp; 2, the hypothesis is wrong. It has no effect on the outcome of the prediction.</a:t>
            </a:r>
            <a:endParaRPr lang="en-HK" dirty="0"/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F20AAB0-801E-4279-9AE1-2825419163B2}" type="slidenum">
              <a:rPr lang="en-US" altLang="zh-CN" sz="1400">
                <a:solidFill>
                  <a:schemeClr val="folHlink"/>
                </a:solidFill>
              </a:rPr>
              <a:pPr/>
              <a:t>55</a:t>
            </a:fld>
            <a:endParaRPr lang="en-US" altLang="zh-CN" sz="1400">
              <a:solidFill>
                <a:schemeClr val="folHlink"/>
              </a:solidFill>
            </a:endParaRPr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379413" y="228600"/>
            <a:ext cx="8955087" cy="1714500"/>
          </a:xfrm>
        </p:spPr>
        <p:txBody>
          <a:bodyPr lIns="100994" tIns="0" rIns="121194" bIns="0" anchor="ctr"/>
          <a:lstStyle/>
          <a:p>
            <a:pPr>
              <a:tabLst>
                <a:tab pos="1219200" algn="l"/>
              </a:tabLst>
            </a:pPr>
            <a:r>
              <a:rPr lang="en-US" altLang="zh-CN">
                <a:ea typeface="宋体" charset="-122"/>
              </a:rPr>
              <a:t>Scientific Method for Debugging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93713" y="3402013"/>
            <a:ext cx="2058987" cy="982662"/>
            <a:chOff x="408" y="3048"/>
            <a:chExt cx="1704" cy="880"/>
          </a:xfrm>
        </p:grpSpPr>
        <p:sp>
          <p:nvSpPr>
            <p:cNvPr id="41008" name="AutoShape 4"/>
            <p:cNvSpPr>
              <a:spLocks noChangeArrowheads="1"/>
            </p:cNvSpPr>
            <p:nvPr/>
          </p:nvSpPr>
          <p:spPr bwMode="auto">
            <a:xfrm>
              <a:off x="408" y="3048"/>
              <a:ext cx="1704" cy="880"/>
            </a:xfrm>
            <a:custGeom>
              <a:avLst/>
              <a:gdLst>
                <a:gd name="T0" fmla="*/ 16796 w 19679"/>
                <a:gd name="T1" fmla="*/ 2882 h 19679"/>
                <a:gd name="T2" fmla="*/ 16796 w 19679"/>
                <a:gd name="T3" fmla="*/ 16796 h 19679"/>
                <a:gd name="T4" fmla="*/ 2882 w 19679"/>
                <a:gd name="T5" fmla="*/ 16796 h 19679"/>
                <a:gd name="T6" fmla="*/ 2882 w 19679"/>
                <a:gd name="T7" fmla="*/ 2882 h 19679"/>
                <a:gd name="T8" fmla="*/ 16796 w 19679"/>
                <a:gd name="T9" fmla="*/ 2882 h 19679"/>
                <a:gd name="T10" fmla="*/ 16796 w 19679"/>
                <a:gd name="T11" fmla="*/ 2882 h 19679"/>
                <a:gd name="T12" fmla="*/ 0 w 19679"/>
                <a:gd name="T13" fmla="*/ 0 h 19679"/>
                <a:gd name="T14" fmla="*/ 19679 w 19679"/>
                <a:gd name="T15" fmla="*/ 19679 h 19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  <a:moveTo>
                    <a:pt x="16796" y="2882"/>
                  </a:moveTo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1009" name="Rectangle 5"/>
            <p:cNvSpPr>
              <a:spLocks noChangeArrowheads="1"/>
            </p:cNvSpPr>
            <p:nvPr/>
          </p:nvSpPr>
          <p:spPr bwMode="auto">
            <a:xfrm>
              <a:off x="590" y="3248"/>
              <a:ext cx="1337" cy="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defTabSz="673100" eaLnBrk="1" hangingPunct="1">
                <a:tabLst>
                  <a:tab pos="784225" algn="l"/>
                </a:tabLst>
              </a:pPr>
              <a:r>
                <a:rPr lang="en-US" altLang="zh-CN">
                  <a:solidFill>
                    <a:srgbClr val="041AFF"/>
                  </a:solidFill>
                  <a:latin typeface="Gill Sans" charset="0"/>
                  <a:ea typeface="宋体" charset="-122"/>
                  <a:sym typeface="Gill Sans" charset="0"/>
                </a:rPr>
                <a:t>Hypothesis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685800" y="1857375"/>
            <a:ext cx="1625980" cy="1679575"/>
            <a:chOff x="568" y="1664"/>
            <a:chExt cx="1345" cy="1504"/>
          </a:xfrm>
        </p:grpSpPr>
        <p:sp>
          <p:nvSpPr>
            <p:cNvPr id="41006" name="Rectangle 7"/>
            <p:cNvSpPr>
              <a:spLocks noChangeArrowheads="1"/>
            </p:cNvSpPr>
            <p:nvPr/>
          </p:nvSpPr>
          <p:spPr bwMode="auto">
            <a:xfrm>
              <a:off x="568" y="1664"/>
              <a:ext cx="1345" cy="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73100" eaLnBrk="1" hangingPunct="1">
                <a:tabLst>
                  <a:tab pos="784225" algn="l"/>
                </a:tabLst>
              </a:pPr>
              <a:r>
                <a:rPr lang="en-US" altLang="zh-CN">
                  <a:latin typeface="Gill Sans" charset="0"/>
                  <a:ea typeface="宋体" charset="-122"/>
                  <a:sym typeface="Gill Sans" charset="0"/>
                </a:rPr>
                <a:t>Bug Report</a:t>
              </a:r>
            </a:p>
          </p:txBody>
        </p:sp>
        <p:sp>
          <p:nvSpPr>
            <p:cNvPr id="41007" name="Line 8"/>
            <p:cNvSpPr>
              <a:spLocks noChangeShapeType="1"/>
            </p:cNvSpPr>
            <p:nvPr/>
          </p:nvSpPr>
          <p:spPr bwMode="auto">
            <a:xfrm flipH="1">
              <a:off x="1368" y="2128"/>
              <a:ext cx="464" cy="104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184150" y="2616200"/>
            <a:ext cx="1065213" cy="938213"/>
            <a:chOff x="152" y="2344"/>
            <a:chExt cx="880" cy="840"/>
          </a:xfrm>
        </p:grpSpPr>
        <p:sp>
          <p:nvSpPr>
            <p:cNvPr id="41004" name="Rectangle 10"/>
            <p:cNvSpPr>
              <a:spLocks noChangeArrowheads="1"/>
            </p:cNvSpPr>
            <p:nvPr/>
          </p:nvSpPr>
          <p:spPr bwMode="auto">
            <a:xfrm>
              <a:off x="152" y="2344"/>
              <a:ext cx="617" cy="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73100" eaLnBrk="1" hangingPunct="1">
                <a:tabLst>
                  <a:tab pos="784225" algn="l"/>
                </a:tabLst>
              </a:pPr>
              <a:r>
                <a:rPr lang="en-US" altLang="zh-CN">
                  <a:latin typeface="Gill Sans" charset="0"/>
                  <a:ea typeface="宋体" charset="-122"/>
                  <a:sym typeface="Gill Sans" charset="0"/>
                </a:rPr>
                <a:t>Code</a:t>
              </a:r>
            </a:p>
          </p:txBody>
        </p:sp>
        <p:sp>
          <p:nvSpPr>
            <p:cNvPr id="41005" name="Line 11"/>
            <p:cNvSpPr>
              <a:spLocks noChangeShapeType="1"/>
            </p:cNvSpPr>
            <p:nvPr/>
          </p:nvSpPr>
          <p:spPr bwMode="auto">
            <a:xfrm>
              <a:off x="592" y="2760"/>
              <a:ext cx="440" cy="424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309563" y="4170361"/>
            <a:ext cx="947737" cy="734743"/>
            <a:chOff x="256" y="3736"/>
            <a:chExt cx="784" cy="658"/>
          </a:xfrm>
        </p:grpSpPr>
        <p:sp>
          <p:nvSpPr>
            <p:cNvPr id="41002" name="Rectangle 13"/>
            <p:cNvSpPr>
              <a:spLocks noChangeArrowheads="1"/>
            </p:cNvSpPr>
            <p:nvPr/>
          </p:nvSpPr>
          <p:spPr bwMode="auto">
            <a:xfrm>
              <a:off x="256" y="4008"/>
              <a:ext cx="475" cy="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73100" eaLnBrk="1" hangingPunct="1">
                <a:tabLst>
                  <a:tab pos="784225" algn="l"/>
                </a:tabLst>
              </a:pPr>
              <a:r>
                <a:rPr lang="en-US" altLang="zh-CN">
                  <a:latin typeface="Gill Sans" charset="0"/>
                  <a:ea typeface="宋体" charset="-122"/>
                  <a:sym typeface="Gill Sans" charset="0"/>
                </a:rPr>
                <a:t>Run</a:t>
              </a:r>
            </a:p>
          </p:txBody>
        </p:sp>
        <p:sp>
          <p:nvSpPr>
            <p:cNvPr id="41003" name="Line 14"/>
            <p:cNvSpPr>
              <a:spLocks noChangeShapeType="1"/>
            </p:cNvSpPr>
            <p:nvPr/>
          </p:nvSpPr>
          <p:spPr bwMode="auto">
            <a:xfrm rot="10800000" flipH="1">
              <a:off x="696" y="3736"/>
              <a:ext cx="344" cy="32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685800" y="4152899"/>
            <a:ext cx="1592340" cy="1679801"/>
            <a:chOff x="568" y="3720"/>
            <a:chExt cx="1316" cy="1505"/>
          </a:xfrm>
        </p:grpSpPr>
        <p:sp>
          <p:nvSpPr>
            <p:cNvPr id="41000" name="Rectangle 16"/>
            <p:cNvSpPr>
              <a:spLocks noChangeArrowheads="1"/>
            </p:cNvSpPr>
            <p:nvPr/>
          </p:nvSpPr>
          <p:spPr bwMode="auto">
            <a:xfrm>
              <a:off x="568" y="4839"/>
              <a:ext cx="1316" cy="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73100" eaLnBrk="1" hangingPunct="1">
                <a:tabLst>
                  <a:tab pos="784225" algn="l"/>
                </a:tabLst>
              </a:pPr>
              <a:r>
                <a:rPr lang="en-US" altLang="zh-CN">
                  <a:latin typeface="Gill Sans" charset="0"/>
                  <a:ea typeface="宋体" charset="-122"/>
                  <a:sym typeface="Gill Sans" charset="0"/>
                </a:rPr>
                <a:t>More Runs</a:t>
              </a:r>
            </a:p>
          </p:txBody>
        </p:sp>
        <p:sp>
          <p:nvSpPr>
            <p:cNvPr id="41001" name="Line 17"/>
            <p:cNvSpPr>
              <a:spLocks noChangeShapeType="1"/>
            </p:cNvSpPr>
            <p:nvPr/>
          </p:nvSpPr>
          <p:spPr bwMode="auto">
            <a:xfrm rot="10800000">
              <a:off x="1400" y="3720"/>
              <a:ext cx="144" cy="1112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7" name="Group 18"/>
          <p:cNvGrpSpPr>
            <a:grpSpLocks/>
          </p:cNvGrpSpPr>
          <p:nvPr/>
        </p:nvGrpSpPr>
        <p:grpSpPr bwMode="auto">
          <a:xfrm>
            <a:off x="2533650" y="3394075"/>
            <a:ext cx="2398713" cy="981075"/>
            <a:chOff x="2096" y="3040"/>
            <a:chExt cx="1984" cy="880"/>
          </a:xfrm>
        </p:grpSpPr>
        <p:grpSp>
          <p:nvGrpSpPr>
            <p:cNvPr id="40996" name="Group 19"/>
            <p:cNvGrpSpPr>
              <a:grpSpLocks/>
            </p:cNvGrpSpPr>
            <p:nvPr/>
          </p:nvGrpSpPr>
          <p:grpSpPr bwMode="auto">
            <a:xfrm>
              <a:off x="2376" y="3040"/>
              <a:ext cx="1704" cy="880"/>
              <a:chOff x="2376" y="3040"/>
              <a:chExt cx="1704" cy="880"/>
            </a:xfrm>
          </p:grpSpPr>
          <p:sp>
            <p:nvSpPr>
              <p:cNvPr id="40998" name="AutoShape 20"/>
              <p:cNvSpPr>
                <a:spLocks noChangeArrowheads="1"/>
              </p:cNvSpPr>
              <p:nvPr/>
            </p:nvSpPr>
            <p:spPr bwMode="auto">
              <a:xfrm>
                <a:off x="2376" y="3040"/>
                <a:ext cx="1704" cy="880"/>
              </a:xfrm>
              <a:custGeom>
                <a:avLst/>
                <a:gdLst>
                  <a:gd name="T0" fmla="*/ 16796 w 19679"/>
                  <a:gd name="T1" fmla="*/ 2882 h 19679"/>
                  <a:gd name="T2" fmla="*/ 16796 w 19679"/>
                  <a:gd name="T3" fmla="*/ 16796 h 19679"/>
                  <a:gd name="T4" fmla="*/ 2882 w 19679"/>
                  <a:gd name="T5" fmla="*/ 16796 h 19679"/>
                  <a:gd name="T6" fmla="*/ 2882 w 19679"/>
                  <a:gd name="T7" fmla="*/ 2882 h 19679"/>
                  <a:gd name="T8" fmla="*/ 16796 w 19679"/>
                  <a:gd name="T9" fmla="*/ 2882 h 19679"/>
                  <a:gd name="T10" fmla="*/ 16796 w 19679"/>
                  <a:gd name="T11" fmla="*/ 2882 h 19679"/>
                  <a:gd name="T12" fmla="*/ 0 w 19679"/>
                  <a:gd name="T13" fmla="*/ 0 h 19679"/>
                  <a:gd name="T14" fmla="*/ 19679 w 19679"/>
                  <a:gd name="T15" fmla="*/ 19679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T12" t="T13" r="T14" b="T15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  <a:moveTo>
                      <a:pt x="16796" y="2882"/>
                    </a:moveTo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40999" name="Rectangle 21"/>
              <p:cNvSpPr>
                <a:spLocks noChangeArrowheads="1"/>
              </p:cNvSpPr>
              <p:nvPr/>
            </p:nvSpPr>
            <p:spPr bwMode="auto">
              <a:xfrm>
                <a:off x="2615" y="3239"/>
                <a:ext cx="1230" cy="3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 defTabSz="673100" eaLnBrk="1" hangingPunct="1">
                  <a:tabLst>
                    <a:tab pos="784225" algn="l"/>
                  </a:tabLst>
                </a:pPr>
                <a:r>
                  <a:rPr lang="en-US" altLang="zh-CN">
                    <a:solidFill>
                      <a:srgbClr val="041AFF"/>
                    </a:solidFill>
                    <a:latin typeface="Gill Sans" charset="0"/>
                    <a:ea typeface="宋体" charset="-122"/>
                    <a:sym typeface="Gill Sans" charset="0"/>
                  </a:rPr>
                  <a:t>Prediction</a:t>
                </a:r>
              </a:p>
            </p:txBody>
          </p:sp>
        </p:grpSp>
        <p:sp>
          <p:nvSpPr>
            <p:cNvPr id="40997" name="Line 22"/>
            <p:cNvSpPr>
              <a:spLocks noChangeShapeType="1"/>
            </p:cNvSpPr>
            <p:nvPr/>
          </p:nvSpPr>
          <p:spPr bwMode="auto">
            <a:xfrm>
              <a:off x="2096" y="3488"/>
              <a:ext cx="336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9" name="Group 23"/>
          <p:cNvGrpSpPr>
            <a:grpSpLocks/>
          </p:cNvGrpSpPr>
          <p:nvPr/>
        </p:nvGrpSpPr>
        <p:grpSpPr bwMode="auto">
          <a:xfrm>
            <a:off x="4940300" y="3402013"/>
            <a:ext cx="2343150" cy="982662"/>
            <a:chOff x="4088" y="3048"/>
            <a:chExt cx="1936" cy="880"/>
          </a:xfrm>
        </p:grpSpPr>
        <p:grpSp>
          <p:nvGrpSpPr>
            <p:cNvPr id="40992" name="Group 24"/>
            <p:cNvGrpSpPr>
              <a:grpSpLocks/>
            </p:cNvGrpSpPr>
            <p:nvPr/>
          </p:nvGrpSpPr>
          <p:grpSpPr bwMode="auto">
            <a:xfrm>
              <a:off x="4320" y="3048"/>
              <a:ext cx="1704" cy="880"/>
              <a:chOff x="4320" y="3048"/>
              <a:chExt cx="1704" cy="880"/>
            </a:xfrm>
          </p:grpSpPr>
          <p:sp>
            <p:nvSpPr>
              <p:cNvPr id="40994" name="AutoShape 25"/>
              <p:cNvSpPr>
                <a:spLocks noChangeArrowheads="1"/>
              </p:cNvSpPr>
              <p:nvPr/>
            </p:nvSpPr>
            <p:spPr bwMode="auto">
              <a:xfrm>
                <a:off x="4320" y="3048"/>
                <a:ext cx="1704" cy="880"/>
              </a:xfrm>
              <a:custGeom>
                <a:avLst/>
                <a:gdLst>
                  <a:gd name="T0" fmla="*/ 16796 w 19679"/>
                  <a:gd name="T1" fmla="*/ 2882 h 19679"/>
                  <a:gd name="T2" fmla="*/ 16796 w 19679"/>
                  <a:gd name="T3" fmla="*/ 16796 h 19679"/>
                  <a:gd name="T4" fmla="*/ 2882 w 19679"/>
                  <a:gd name="T5" fmla="*/ 16796 h 19679"/>
                  <a:gd name="T6" fmla="*/ 2882 w 19679"/>
                  <a:gd name="T7" fmla="*/ 2882 h 19679"/>
                  <a:gd name="T8" fmla="*/ 16796 w 19679"/>
                  <a:gd name="T9" fmla="*/ 2882 h 19679"/>
                  <a:gd name="T10" fmla="*/ 16796 w 19679"/>
                  <a:gd name="T11" fmla="*/ 2882 h 19679"/>
                  <a:gd name="T12" fmla="*/ 0 w 19679"/>
                  <a:gd name="T13" fmla="*/ 0 h 19679"/>
                  <a:gd name="T14" fmla="*/ 19679 w 19679"/>
                  <a:gd name="T15" fmla="*/ 19679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T12" t="T13" r="T14" b="T15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  <a:moveTo>
                      <a:pt x="16796" y="2882"/>
                    </a:moveTo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40995" name="Rectangle 26"/>
              <p:cNvSpPr>
                <a:spLocks noChangeArrowheads="1"/>
              </p:cNvSpPr>
              <p:nvPr/>
            </p:nvSpPr>
            <p:spPr bwMode="auto">
              <a:xfrm>
                <a:off x="4483" y="3248"/>
                <a:ext cx="1384" cy="3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 defTabSz="673100" eaLnBrk="1" hangingPunct="1">
                  <a:tabLst>
                    <a:tab pos="784225" algn="l"/>
                  </a:tabLst>
                </a:pPr>
                <a:r>
                  <a:rPr lang="en-US" altLang="zh-CN">
                    <a:solidFill>
                      <a:srgbClr val="041AFF"/>
                    </a:solidFill>
                    <a:latin typeface="Gill Sans" charset="0"/>
                    <a:ea typeface="宋体" charset="-122"/>
                    <a:sym typeface="Gill Sans" charset="0"/>
                  </a:rPr>
                  <a:t>Experiment</a:t>
                </a:r>
              </a:p>
            </p:txBody>
          </p:sp>
        </p:grpSp>
        <p:sp>
          <p:nvSpPr>
            <p:cNvPr id="40993" name="Line 27"/>
            <p:cNvSpPr>
              <a:spLocks noChangeShapeType="1"/>
            </p:cNvSpPr>
            <p:nvPr/>
          </p:nvSpPr>
          <p:spPr bwMode="auto">
            <a:xfrm>
              <a:off x="4088" y="3480"/>
              <a:ext cx="336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11" name="Group 28"/>
          <p:cNvGrpSpPr>
            <a:grpSpLocks/>
          </p:cNvGrpSpPr>
          <p:nvPr/>
        </p:nvGrpSpPr>
        <p:grpSpPr bwMode="auto">
          <a:xfrm>
            <a:off x="7272338" y="3402013"/>
            <a:ext cx="2524125" cy="982662"/>
            <a:chOff x="6016" y="3048"/>
            <a:chExt cx="2088" cy="880"/>
          </a:xfrm>
        </p:grpSpPr>
        <p:sp>
          <p:nvSpPr>
            <p:cNvPr id="40989" name="AutoShape 29"/>
            <p:cNvSpPr>
              <a:spLocks noChangeArrowheads="1"/>
            </p:cNvSpPr>
            <p:nvPr/>
          </p:nvSpPr>
          <p:spPr bwMode="auto">
            <a:xfrm>
              <a:off x="6344" y="3048"/>
              <a:ext cx="1704" cy="880"/>
            </a:xfrm>
            <a:custGeom>
              <a:avLst/>
              <a:gdLst>
                <a:gd name="T0" fmla="*/ 16796 w 19679"/>
                <a:gd name="T1" fmla="*/ 2882 h 19679"/>
                <a:gd name="T2" fmla="*/ 16796 w 19679"/>
                <a:gd name="T3" fmla="*/ 16796 h 19679"/>
                <a:gd name="T4" fmla="*/ 2882 w 19679"/>
                <a:gd name="T5" fmla="*/ 16796 h 19679"/>
                <a:gd name="T6" fmla="*/ 2882 w 19679"/>
                <a:gd name="T7" fmla="*/ 2882 h 19679"/>
                <a:gd name="T8" fmla="*/ 16796 w 19679"/>
                <a:gd name="T9" fmla="*/ 2882 h 19679"/>
                <a:gd name="T10" fmla="*/ 16796 w 19679"/>
                <a:gd name="T11" fmla="*/ 2882 h 19679"/>
                <a:gd name="T12" fmla="*/ 0 w 19679"/>
                <a:gd name="T13" fmla="*/ 0 h 19679"/>
                <a:gd name="T14" fmla="*/ 19679 w 19679"/>
                <a:gd name="T15" fmla="*/ 19679 h 19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  <a:moveTo>
                    <a:pt x="16796" y="2882"/>
                  </a:moveTo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0990" name="Rectangle 30"/>
            <p:cNvSpPr>
              <a:spLocks noChangeArrowheads="1"/>
            </p:cNvSpPr>
            <p:nvPr/>
          </p:nvSpPr>
          <p:spPr bwMode="auto">
            <a:xfrm>
              <a:off x="6264" y="3128"/>
              <a:ext cx="1840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 defTabSz="673100" eaLnBrk="1" hangingPunct="1">
                <a:tabLst>
                  <a:tab pos="784225" algn="l"/>
                  <a:tab pos="2170113" algn="l"/>
                </a:tabLst>
              </a:pPr>
              <a:r>
                <a:rPr lang="en-US" altLang="zh-CN" sz="2400">
                  <a:solidFill>
                    <a:srgbClr val="041AFF"/>
                  </a:solidFill>
                  <a:latin typeface="Gill Sans" charset="0"/>
                  <a:ea typeface="宋体" charset="-122"/>
                  <a:sym typeface="Gill Sans" charset="0"/>
                </a:rPr>
                <a:t>Observation</a:t>
              </a:r>
            </a:p>
            <a:p>
              <a:pPr algn="ctr" defTabSz="673100" eaLnBrk="1" hangingPunct="1">
                <a:tabLst>
                  <a:tab pos="784225" algn="l"/>
                  <a:tab pos="2170113" algn="l"/>
                </a:tabLst>
              </a:pPr>
              <a:r>
                <a:rPr lang="en-US" altLang="zh-CN" sz="2400">
                  <a:solidFill>
                    <a:srgbClr val="041AFF"/>
                  </a:solidFill>
                  <a:latin typeface="Gill Sans" charset="0"/>
                  <a:ea typeface="宋体" charset="-122"/>
                  <a:sym typeface="Gill Sans" charset="0"/>
                </a:rPr>
                <a:t>+ Conclusion</a:t>
              </a:r>
            </a:p>
          </p:txBody>
        </p:sp>
        <p:sp>
          <p:nvSpPr>
            <p:cNvPr id="40991" name="Line 31"/>
            <p:cNvSpPr>
              <a:spLocks noChangeShapeType="1"/>
            </p:cNvSpPr>
            <p:nvPr/>
          </p:nvSpPr>
          <p:spPr bwMode="auto">
            <a:xfrm>
              <a:off x="6016" y="3488"/>
              <a:ext cx="336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12" name="Group 32"/>
          <p:cNvGrpSpPr>
            <a:grpSpLocks/>
          </p:cNvGrpSpPr>
          <p:nvPr/>
        </p:nvGrpSpPr>
        <p:grpSpPr bwMode="auto">
          <a:xfrm>
            <a:off x="2155825" y="2251075"/>
            <a:ext cx="6567488" cy="1401763"/>
            <a:chOff x="1784" y="2016"/>
            <a:chExt cx="5432" cy="1256"/>
          </a:xfrm>
        </p:grpSpPr>
        <p:sp>
          <p:nvSpPr>
            <p:cNvPr id="40984" name="Line 33"/>
            <p:cNvSpPr>
              <a:spLocks noChangeShapeType="1"/>
            </p:cNvSpPr>
            <p:nvPr/>
          </p:nvSpPr>
          <p:spPr bwMode="auto">
            <a:xfrm flipH="1">
              <a:off x="1784" y="2472"/>
              <a:ext cx="1368" cy="8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0985" name="Line 34"/>
            <p:cNvSpPr>
              <a:spLocks noChangeShapeType="1"/>
            </p:cNvSpPr>
            <p:nvPr/>
          </p:nvSpPr>
          <p:spPr bwMode="auto">
            <a:xfrm flipH="1">
              <a:off x="3160" y="2472"/>
              <a:ext cx="328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0986" name="Line 35"/>
            <p:cNvSpPr>
              <a:spLocks noChangeShapeType="1"/>
            </p:cNvSpPr>
            <p:nvPr/>
          </p:nvSpPr>
          <p:spPr bwMode="auto">
            <a:xfrm>
              <a:off x="6400" y="2472"/>
              <a:ext cx="816" cy="584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0987" name="Rectangle 36"/>
            <p:cNvSpPr>
              <a:spLocks noChangeArrowheads="1"/>
            </p:cNvSpPr>
            <p:nvPr/>
          </p:nvSpPr>
          <p:spPr bwMode="auto">
            <a:xfrm>
              <a:off x="3189" y="2016"/>
              <a:ext cx="3207" cy="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defTabSz="673100" eaLnBrk="1" hangingPunct="1">
                <a:tabLst>
                  <a:tab pos="784225" algn="l"/>
                </a:tabLst>
              </a:pPr>
              <a:r>
                <a:rPr lang="en-US" altLang="zh-CN" dirty="0">
                  <a:latin typeface="Gill Sans" charset="0"/>
                  <a:ea typeface="宋体" charset="-122"/>
                  <a:sym typeface="Gill Sans" charset="0"/>
                </a:rPr>
                <a:t>Hypothesis is not rejected:</a:t>
              </a:r>
            </a:p>
          </p:txBody>
        </p:sp>
        <p:sp>
          <p:nvSpPr>
            <p:cNvPr id="40988" name="Rectangle 37"/>
            <p:cNvSpPr>
              <a:spLocks noChangeArrowheads="1"/>
            </p:cNvSpPr>
            <p:nvPr/>
          </p:nvSpPr>
          <p:spPr bwMode="auto">
            <a:xfrm>
              <a:off x="3462" y="2416"/>
              <a:ext cx="2656" cy="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defTabSz="673100" eaLnBrk="1" hangingPunct="1">
                <a:tabLst>
                  <a:tab pos="784225" algn="l"/>
                </a:tabLst>
              </a:pPr>
              <a:r>
                <a:rPr lang="en-US" altLang="zh-CN" sz="2400" dirty="0">
                  <a:latin typeface="Gill Sans" charset="0"/>
                  <a:ea typeface="宋体" charset="-122"/>
                  <a:sym typeface="Gill Sans" charset="0"/>
                </a:rPr>
                <a:t>refine a better hypothesis</a:t>
              </a:r>
            </a:p>
            <a:p>
              <a:pPr algn="ctr" defTabSz="673100" eaLnBrk="1" hangingPunct="1">
                <a:tabLst>
                  <a:tab pos="784225" algn="l"/>
                </a:tabLst>
              </a:pPr>
              <a:r>
                <a:rPr lang="en-US" altLang="zh-CN" sz="2400" dirty="0">
                  <a:latin typeface="Gill Sans" charset="0"/>
                  <a:ea typeface="宋体" charset="-122"/>
                  <a:sym typeface="Gill Sans" charset="0"/>
                </a:rPr>
                <a:t>for the same step</a:t>
              </a:r>
            </a:p>
          </p:txBody>
        </p:sp>
      </p:grpSp>
      <p:grpSp>
        <p:nvGrpSpPr>
          <p:cNvPr id="13" name="Group 38"/>
          <p:cNvGrpSpPr>
            <a:grpSpLocks/>
          </p:cNvGrpSpPr>
          <p:nvPr/>
        </p:nvGrpSpPr>
        <p:grpSpPr bwMode="auto">
          <a:xfrm>
            <a:off x="2243138" y="4152899"/>
            <a:ext cx="6440487" cy="1719542"/>
            <a:chOff x="1856" y="3720"/>
            <a:chExt cx="5328" cy="1541"/>
          </a:xfrm>
        </p:grpSpPr>
        <p:sp>
          <p:nvSpPr>
            <p:cNvPr id="40979" name="Line 39"/>
            <p:cNvSpPr>
              <a:spLocks noChangeShapeType="1"/>
            </p:cNvSpPr>
            <p:nvPr/>
          </p:nvSpPr>
          <p:spPr bwMode="auto">
            <a:xfrm rot="10800000">
              <a:off x="1856" y="3720"/>
              <a:ext cx="1288" cy="8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0980" name="Line 40"/>
            <p:cNvSpPr>
              <a:spLocks noChangeShapeType="1"/>
            </p:cNvSpPr>
            <p:nvPr/>
          </p:nvSpPr>
          <p:spPr bwMode="auto">
            <a:xfrm flipH="1">
              <a:off x="3160" y="4520"/>
              <a:ext cx="3279" cy="8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0981" name="Line 41"/>
            <p:cNvSpPr>
              <a:spLocks noChangeShapeType="1"/>
            </p:cNvSpPr>
            <p:nvPr/>
          </p:nvSpPr>
          <p:spPr bwMode="auto">
            <a:xfrm flipH="1">
              <a:off x="6424" y="3888"/>
              <a:ext cx="760" cy="624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0982" name="Rectangle 42"/>
            <p:cNvSpPr>
              <a:spLocks noChangeArrowheads="1"/>
            </p:cNvSpPr>
            <p:nvPr/>
          </p:nvSpPr>
          <p:spPr bwMode="auto">
            <a:xfrm>
              <a:off x="3423" y="4104"/>
              <a:ext cx="2727" cy="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defTabSz="673100" eaLnBrk="1" hangingPunct="1">
                <a:tabLst>
                  <a:tab pos="784225" algn="l"/>
                </a:tabLst>
              </a:pPr>
              <a:r>
                <a:rPr lang="en-US" altLang="zh-CN">
                  <a:latin typeface="Gill Sans" charset="0"/>
                  <a:ea typeface="宋体" charset="-122"/>
                  <a:sym typeface="Gill Sans" charset="0"/>
                </a:rPr>
                <a:t>Hypothesis is rejected:</a:t>
              </a:r>
            </a:p>
          </p:txBody>
        </p:sp>
        <p:sp>
          <p:nvSpPr>
            <p:cNvPr id="40983" name="Rectangle 43"/>
            <p:cNvSpPr>
              <a:spLocks noChangeArrowheads="1"/>
            </p:cNvSpPr>
            <p:nvPr/>
          </p:nvSpPr>
          <p:spPr bwMode="auto">
            <a:xfrm>
              <a:off x="3430" y="4489"/>
              <a:ext cx="2707" cy="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defTabSz="673100" eaLnBrk="1" hangingPunct="1">
                <a:tabLst>
                  <a:tab pos="784225" algn="l"/>
                </a:tabLst>
              </a:pPr>
              <a:r>
                <a:rPr lang="en-US" altLang="zh-CN" dirty="0">
                  <a:latin typeface="Gill Sans" charset="0"/>
                  <a:ea typeface="宋体" charset="-122"/>
                  <a:sym typeface="Gill Sans" charset="0"/>
                </a:rPr>
                <a:t>create new hypothesis</a:t>
              </a:r>
            </a:p>
            <a:p>
              <a:pPr algn="ctr" defTabSz="673100" eaLnBrk="1" hangingPunct="1">
                <a:tabLst>
                  <a:tab pos="784225" algn="l"/>
                </a:tabLst>
              </a:pPr>
              <a:r>
                <a:rPr lang="en-US" altLang="zh-CN" dirty="0">
                  <a:latin typeface="Gill Sans" charset="0"/>
                  <a:ea typeface="宋体" charset="-122"/>
                  <a:sym typeface="Gill Sans" charset="0"/>
                </a:rPr>
                <a:t>as the next step</a:t>
              </a:r>
            </a:p>
          </p:txBody>
        </p:sp>
      </p:grpSp>
      <p:grpSp>
        <p:nvGrpSpPr>
          <p:cNvPr id="14" name="Group 44"/>
          <p:cNvGrpSpPr>
            <a:grpSpLocks/>
          </p:cNvGrpSpPr>
          <p:nvPr/>
        </p:nvGrpSpPr>
        <p:grpSpPr bwMode="auto">
          <a:xfrm>
            <a:off x="7615313" y="4330700"/>
            <a:ext cx="2225675" cy="2143125"/>
            <a:chOff x="6300" y="3880"/>
            <a:chExt cx="1840" cy="1920"/>
          </a:xfrm>
        </p:grpSpPr>
        <p:grpSp>
          <p:nvGrpSpPr>
            <p:cNvPr id="40975" name="Group 45"/>
            <p:cNvGrpSpPr>
              <a:grpSpLocks/>
            </p:cNvGrpSpPr>
            <p:nvPr/>
          </p:nvGrpSpPr>
          <p:grpSpPr bwMode="auto">
            <a:xfrm>
              <a:off x="6300" y="4920"/>
              <a:ext cx="1840" cy="880"/>
              <a:chOff x="6300" y="4920"/>
              <a:chExt cx="1840" cy="880"/>
            </a:xfrm>
          </p:grpSpPr>
          <p:sp>
            <p:nvSpPr>
              <p:cNvPr id="40977" name="AutoShape 46"/>
              <p:cNvSpPr>
                <a:spLocks noChangeArrowheads="1"/>
              </p:cNvSpPr>
              <p:nvPr/>
            </p:nvSpPr>
            <p:spPr bwMode="auto">
              <a:xfrm>
                <a:off x="6360" y="4920"/>
                <a:ext cx="1704" cy="880"/>
              </a:xfrm>
              <a:custGeom>
                <a:avLst/>
                <a:gdLst>
                  <a:gd name="T0" fmla="*/ 16796 w 19679"/>
                  <a:gd name="T1" fmla="*/ 2882 h 19679"/>
                  <a:gd name="T2" fmla="*/ 16796 w 19679"/>
                  <a:gd name="T3" fmla="*/ 16796 h 19679"/>
                  <a:gd name="T4" fmla="*/ 2882 w 19679"/>
                  <a:gd name="T5" fmla="*/ 16796 h 19679"/>
                  <a:gd name="T6" fmla="*/ 2882 w 19679"/>
                  <a:gd name="T7" fmla="*/ 2882 h 19679"/>
                  <a:gd name="T8" fmla="*/ 16796 w 19679"/>
                  <a:gd name="T9" fmla="*/ 2882 h 19679"/>
                  <a:gd name="T10" fmla="*/ 16796 w 19679"/>
                  <a:gd name="T11" fmla="*/ 2882 h 19679"/>
                  <a:gd name="T12" fmla="*/ 0 w 19679"/>
                  <a:gd name="T13" fmla="*/ 0 h 19679"/>
                  <a:gd name="T14" fmla="*/ 19679 w 19679"/>
                  <a:gd name="T15" fmla="*/ 19679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T12" t="T13" r="T14" b="T15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  <a:moveTo>
                      <a:pt x="16796" y="2882"/>
                    </a:moveTo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978" name="Rectangle 47"/>
              <p:cNvSpPr>
                <a:spLocks noChangeArrowheads="1"/>
              </p:cNvSpPr>
              <p:nvPr/>
            </p:nvSpPr>
            <p:spPr bwMode="auto">
              <a:xfrm>
                <a:off x="6300" y="5113"/>
                <a:ext cx="1840" cy="6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algn="ctr" defTabSz="673100" eaLnBrk="1" hangingPunct="1">
                  <a:tabLst>
                    <a:tab pos="784225" algn="l"/>
                    <a:tab pos="2170113" algn="l"/>
                  </a:tabLst>
                </a:pPr>
                <a:r>
                  <a:rPr lang="en-US" altLang="zh-CN" sz="2400" dirty="0">
                    <a:solidFill>
                      <a:srgbClr val="041AFF"/>
                    </a:solidFill>
                    <a:latin typeface="Gill Sans" charset="0"/>
                    <a:ea typeface="宋体" charset="-122"/>
                    <a:sym typeface="Gill Sans" charset="0"/>
                  </a:rPr>
                  <a:t>Fault Diagnosis</a:t>
                </a:r>
              </a:p>
            </p:txBody>
          </p:sp>
        </p:grpSp>
        <p:sp>
          <p:nvSpPr>
            <p:cNvPr id="40976" name="Line 48"/>
            <p:cNvSpPr>
              <a:spLocks noChangeShapeType="1"/>
            </p:cNvSpPr>
            <p:nvPr/>
          </p:nvSpPr>
          <p:spPr bwMode="auto">
            <a:xfrm flipH="1">
              <a:off x="7216" y="3880"/>
              <a:ext cx="8" cy="1088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59334" y="1366161"/>
            <a:ext cx="2151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B0F0"/>
                </a:solidFill>
              </a:rPr>
              <a:t>Information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837A5E-6E6E-4C5F-AB36-6656269C3303}"/>
              </a:ext>
            </a:extLst>
          </p:cNvPr>
          <p:cNvSpPr txBox="1"/>
          <p:nvPr/>
        </p:nvSpPr>
        <p:spPr>
          <a:xfrm>
            <a:off x="0" y="6308656"/>
            <a:ext cx="8510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Not to debug a program followed by reverse-engineering the cause!</a:t>
            </a:r>
            <a:endParaRPr lang="en-HK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87733C24-7ECF-4401-9F82-1FBB1C34977A}" type="slidenum">
              <a:rPr lang="en-US" altLang="zh-CN" sz="1400">
                <a:solidFill>
                  <a:schemeClr val="folHlink"/>
                </a:solidFill>
              </a:rPr>
              <a:pPr/>
              <a:t>56</a:t>
            </a:fld>
            <a:endParaRPr lang="en-US" altLang="zh-CN" sz="1400">
              <a:solidFill>
                <a:schemeClr val="folHlink"/>
              </a:solidFill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100994" tIns="0" rIns="121194" bIns="0" anchor="ctr"/>
          <a:lstStyle/>
          <a:p>
            <a:pPr>
              <a:tabLst>
                <a:tab pos="1219200" algn="l"/>
              </a:tabLst>
            </a:pPr>
            <a:r>
              <a:rPr lang="en-US" altLang="zh-CN" dirty="0">
                <a:ea typeface="宋体" charset="-122"/>
              </a:rPr>
              <a:t>Debugging a Buggy “Sort” Program</a:t>
            </a:r>
          </a:p>
        </p:txBody>
      </p:sp>
      <p:sp>
        <p:nvSpPr>
          <p:cNvPr id="41988" name="Rectangle 3"/>
          <p:cNvSpPr>
            <a:spLocks noChangeArrowheads="1"/>
          </p:cNvSpPr>
          <p:nvPr/>
        </p:nvSpPr>
        <p:spPr bwMode="auto">
          <a:xfrm>
            <a:off x="2022475" y="2081213"/>
            <a:ext cx="170656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673100" eaLnBrk="1" hangingPunct="1">
              <a:tabLst>
                <a:tab pos="784225" algn="l"/>
              </a:tabLst>
            </a:pPr>
            <a:r>
              <a:rPr lang="en-US" altLang="zh-CN" sz="3200" dirty="0">
                <a:latin typeface="Monaco" charset="0"/>
                <a:ea typeface="宋体" charset="-122"/>
                <a:sym typeface="Monaco" charset="0"/>
              </a:rPr>
              <a:t>sort 9 8 7</a:t>
            </a:r>
          </a:p>
        </p:txBody>
      </p:sp>
      <p:sp>
        <p:nvSpPr>
          <p:cNvPr id="41989" name="Rectangle 4"/>
          <p:cNvSpPr>
            <a:spLocks noChangeArrowheads="1"/>
          </p:cNvSpPr>
          <p:nvPr/>
        </p:nvSpPr>
        <p:spPr bwMode="auto">
          <a:xfrm>
            <a:off x="1558925" y="2089150"/>
            <a:ext cx="346075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673100" eaLnBrk="1" hangingPunct="1">
              <a:tabLst>
                <a:tab pos="784225" algn="l"/>
              </a:tabLst>
            </a:pPr>
            <a:r>
              <a:rPr lang="en-US" altLang="zh-CN" sz="3200">
                <a:latin typeface="Monaco" charset="0"/>
                <a:ea typeface="宋体" charset="-122"/>
                <a:sym typeface="Monaco" charset="0"/>
              </a:rPr>
              <a:t>$</a:t>
            </a:r>
          </a:p>
        </p:txBody>
      </p:sp>
      <p:sp>
        <p:nvSpPr>
          <p:cNvPr id="41990" name="Rectangle 5"/>
          <p:cNvSpPr>
            <a:spLocks noChangeArrowheads="1"/>
          </p:cNvSpPr>
          <p:nvPr/>
        </p:nvSpPr>
        <p:spPr bwMode="auto">
          <a:xfrm>
            <a:off x="1547813" y="2589213"/>
            <a:ext cx="3255962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673100" eaLnBrk="1" hangingPunct="1">
              <a:tabLst>
                <a:tab pos="784225" algn="l"/>
              </a:tabLst>
            </a:pPr>
            <a:r>
              <a:rPr lang="en-US" altLang="zh-CN" sz="3200">
                <a:solidFill>
                  <a:srgbClr val="59D859"/>
                </a:solidFill>
                <a:latin typeface="Monaco" charset="0"/>
                <a:ea typeface="宋体" charset="-122"/>
                <a:sym typeface="Monaco" charset="0"/>
              </a:rPr>
              <a:t>Output: 7 8 9</a:t>
            </a:r>
          </a:p>
        </p:txBody>
      </p:sp>
      <p:grpSp>
        <p:nvGrpSpPr>
          <p:cNvPr id="41991" name="Group 6"/>
          <p:cNvGrpSpPr>
            <a:grpSpLocks/>
          </p:cNvGrpSpPr>
          <p:nvPr/>
        </p:nvGrpSpPr>
        <p:grpSpPr bwMode="auto">
          <a:xfrm>
            <a:off x="1558925" y="3438525"/>
            <a:ext cx="2263775" cy="552450"/>
            <a:chOff x="1288" y="3080"/>
            <a:chExt cx="1874" cy="496"/>
          </a:xfrm>
        </p:grpSpPr>
        <p:sp>
          <p:nvSpPr>
            <p:cNvPr id="41994" name="Rectangle 7"/>
            <p:cNvSpPr>
              <a:spLocks noChangeArrowheads="1"/>
            </p:cNvSpPr>
            <p:nvPr/>
          </p:nvSpPr>
          <p:spPr bwMode="auto">
            <a:xfrm>
              <a:off x="1680" y="3080"/>
              <a:ext cx="1482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73100" eaLnBrk="1" hangingPunct="1">
                <a:tabLst>
                  <a:tab pos="784225" algn="l"/>
                </a:tabLst>
              </a:pPr>
              <a:r>
                <a:rPr lang="en-US" altLang="zh-CN" sz="3200">
                  <a:latin typeface="Monaco" charset="0"/>
                  <a:ea typeface="宋体" charset="-122"/>
                  <a:sym typeface="Monaco" charset="0"/>
                </a:rPr>
                <a:t>sort 11 14</a:t>
              </a:r>
            </a:p>
          </p:txBody>
        </p:sp>
        <p:sp>
          <p:nvSpPr>
            <p:cNvPr id="41995" name="Rectangle 8"/>
            <p:cNvSpPr>
              <a:spLocks noChangeArrowheads="1"/>
            </p:cNvSpPr>
            <p:nvPr/>
          </p:nvSpPr>
          <p:spPr bwMode="auto">
            <a:xfrm>
              <a:off x="1288" y="3088"/>
              <a:ext cx="288" cy="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defTabSz="673100" eaLnBrk="1" hangingPunct="1">
                <a:tabLst>
                  <a:tab pos="784225" algn="l"/>
                </a:tabLst>
              </a:pPr>
              <a:r>
                <a:rPr lang="en-US" altLang="zh-CN" sz="3200">
                  <a:latin typeface="Monaco" charset="0"/>
                  <a:ea typeface="宋体" charset="-122"/>
                  <a:sym typeface="Monaco" charset="0"/>
                </a:rPr>
                <a:t>$</a:t>
              </a:r>
            </a:p>
          </p:txBody>
        </p:sp>
      </p:grpSp>
      <p:sp>
        <p:nvSpPr>
          <p:cNvPr id="41992" name="Rectangle 9"/>
          <p:cNvSpPr>
            <a:spLocks noChangeArrowheads="1"/>
          </p:cNvSpPr>
          <p:nvPr/>
        </p:nvSpPr>
        <p:spPr bwMode="auto">
          <a:xfrm>
            <a:off x="1547813" y="3983038"/>
            <a:ext cx="3255962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673100" eaLnBrk="1" hangingPunct="1">
              <a:tabLst>
                <a:tab pos="784225" algn="l"/>
              </a:tabLst>
            </a:pPr>
            <a:r>
              <a:rPr lang="en-US" altLang="zh-CN" sz="3200">
                <a:solidFill>
                  <a:srgbClr val="FC1C00"/>
                </a:solidFill>
                <a:latin typeface="Monaco" charset="0"/>
                <a:ea typeface="宋体" charset="-122"/>
                <a:sym typeface="Monaco" charset="0"/>
              </a:rPr>
              <a:t>Output: 0 11 </a:t>
            </a:r>
          </a:p>
        </p:txBody>
      </p:sp>
      <p:sp>
        <p:nvSpPr>
          <p:cNvPr id="1231882" name="Rectangle 10"/>
          <p:cNvSpPr>
            <a:spLocks noChangeArrowheads="1"/>
          </p:cNvSpPr>
          <p:nvPr/>
        </p:nvSpPr>
        <p:spPr bwMode="auto">
          <a:xfrm>
            <a:off x="1547813" y="5037138"/>
            <a:ext cx="7466012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673100" eaLnBrk="1" hangingPunct="1">
              <a:tabLst>
                <a:tab pos="784225" algn="l"/>
                <a:tab pos="7242175" algn="l"/>
              </a:tabLst>
            </a:pPr>
            <a:r>
              <a:rPr lang="en-US" altLang="zh-CN" sz="2400" dirty="0">
                <a:latin typeface="Gill Sans" charset="0"/>
                <a:ea typeface="宋体" charset="-122"/>
                <a:sym typeface="Gill Sans" charset="0"/>
              </a:rPr>
              <a:t>So, let’s use the scientific method to debug this program.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79166" y="2089150"/>
            <a:ext cx="51800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Purpose of the given program 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sort</a:t>
            </a:r>
            <a:r>
              <a:rPr lang="en-US" sz="2400" b="1" dirty="0"/>
              <a:t>:</a:t>
            </a:r>
          </a:p>
          <a:p>
            <a:r>
              <a:rPr lang="en-US" sz="2400" dirty="0"/>
              <a:t>Rearrange the list of integers from the smallest to the largest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1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1882" grpId="0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EA539F9-C265-439E-9E08-CFAE277E6195}" type="slidenum">
              <a:rPr lang="en-US" altLang="zh-CN" sz="1400">
                <a:solidFill>
                  <a:schemeClr val="folHlink"/>
                </a:solidFill>
              </a:rPr>
              <a:pPr/>
              <a:t>57</a:t>
            </a:fld>
            <a:endParaRPr lang="en-US" altLang="zh-CN" sz="1400">
              <a:solidFill>
                <a:schemeClr val="folHlink"/>
              </a:solidFill>
            </a:endParaRP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100994" tIns="0" rIns="121194" bIns="0" anchor="ctr"/>
          <a:lstStyle/>
          <a:p>
            <a:pPr>
              <a:tabLst>
                <a:tab pos="1219200" algn="l"/>
              </a:tabLst>
            </a:pPr>
            <a:r>
              <a:rPr lang="en-US" altLang="zh-CN" dirty="0">
                <a:ea typeface="宋体" charset="-122"/>
              </a:rPr>
              <a:t>Initial Hypothesis</a:t>
            </a:r>
          </a:p>
        </p:txBody>
      </p:sp>
      <p:graphicFrame>
        <p:nvGraphicFramePr>
          <p:cNvPr id="1233923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031036"/>
              </p:ext>
            </p:extLst>
          </p:nvPr>
        </p:nvGraphicFramePr>
        <p:xfrm>
          <a:off x="989013" y="1524000"/>
          <a:ext cx="7950200" cy="4724400"/>
        </p:xfrm>
        <a:graphic>
          <a:graphicData uri="http://schemas.openxmlformats.org/drawingml/2006/table">
            <a:tbl>
              <a:tblPr/>
              <a:tblGrid>
                <a:gridCol w="2592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7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9098">
                <a:tc>
                  <a:txBody>
                    <a:bodyPr/>
                    <a:lstStyle/>
                    <a:p>
                      <a:pPr marL="6350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pitchFamily="2" charset="2"/>
                        <a:buNone/>
                        <a:tabLst>
                          <a:tab pos="1131888" algn="l"/>
                          <a:tab pos="3402013" algn="l"/>
                        </a:tabLst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66AFF"/>
                          </a:solidFill>
                          <a:effectLst/>
                          <a:latin typeface="Times New Roman" pitchFamily="18" charset="0"/>
                        </a:rPr>
                        <a:t>Hypothesis</a:t>
                      </a:r>
                    </a:p>
                  </a:txBody>
                  <a:tcPr marL="28054" marR="28054" marT="28054" marB="28054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pitchFamily="2" charset="2"/>
                        <a:buNone/>
                        <a:tabLst>
                          <a:tab pos="1065213" algn="l"/>
                          <a:tab pos="7035800" algn="l"/>
                        </a:tabLst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sym typeface="Comic Sans MS" pitchFamily="66" charset="0"/>
                      </a:endParaRPr>
                    </a:p>
                  </a:txBody>
                  <a:tcPr marL="28054" marR="28054" marT="28054" marB="28054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7235">
                <a:tc>
                  <a:txBody>
                    <a:bodyPr/>
                    <a:lstStyle/>
                    <a:p>
                      <a:pPr marL="6350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pitchFamily="2" charset="2"/>
                        <a:buNone/>
                        <a:tabLst>
                          <a:tab pos="1131888" algn="l"/>
                          <a:tab pos="3402013" algn="l"/>
                        </a:tabLst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66AFF"/>
                          </a:solidFill>
                          <a:effectLst/>
                          <a:latin typeface="Times New Roman" pitchFamily="18" charset="0"/>
                        </a:rPr>
                        <a:t>Prediction</a:t>
                      </a:r>
                    </a:p>
                  </a:txBody>
                  <a:tcPr marL="28054" marR="28054" marT="28054" marB="28054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pitchFamily="2" charset="2"/>
                        <a:buNone/>
                        <a:tabLst>
                          <a:tab pos="1065213" algn="l"/>
                          <a:tab pos="7035800" algn="l"/>
                        </a:tabLst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sym typeface="Comic Sans MS" pitchFamily="66" charset="0"/>
                      </a:endParaRPr>
                    </a:p>
                  </a:txBody>
                  <a:tcPr marL="28054" marR="28054" marT="28054" marB="28054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0416">
                <a:tc>
                  <a:txBody>
                    <a:bodyPr/>
                    <a:lstStyle/>
                    <a:p>
                      <a:pPr marL="6350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pitchFamily="2" charset="2"/>
                        <a:buNone/>
                        <a:tabLst>
                          <a:tab pos="1131888" algn="l"/>
                          <a:tab pos="3402013" algn="l"/>
                        </a:tabLst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666AFF"/>
                          </a:solidFill>
                          <a:effectLst/>
                          <a:latin typeface="Times New Roman" pitchFamily="18" charset="0"/>
                        </a:rPr>
                        <a:t>Experiment</a:t>
                      </a:r>
                    </a:p>
                  </a:txBody>
                  <a:tcPr marL="28054" marR="28054" marT="28054" marB="28054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pitchFamily="2" charset="2"/>
                        <a:buNone/>
                        <a:tabLst>
                          <a:tab pos="1065213" algn="l"/>
                          <a:tab pos="7035800" algn="l"/>
                        </a:tabLst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sym typeface="Comic Sans MS" pitchFamily="66" charset="0"/>
                      </a:endParaRPr>
                    </a:p>
                  </a:txBody>
                  <a:tcPr marL="28054" marR="28054" marT="28054" marB="28054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7235">
                <a:tc>
                  <a:txBody>
                    <a:bodyPr/>
                    <a:lstStyle/>
                    <a:p>
                      <a:pPr marL="6350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pitchFamily="2" charset="2"/>
                        <a:buNone/>
                        <a:tabLst>
                          <a:tab pos="1131888" algn="l"/>
                          <a:tab pos="3402013" algn="l"/>
                        </a:tabLst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666AFF"/>
                          </a:solidFill>
                          <a:effectLst/>
                          <a:latin typeface="Times New Roman" pitchFamily="18" charset="0"/>
                        </a:rPr>
                        <a:t>Observation</a:t>
                      </a:r>
                    </a:p>
                  </a:txBody>
                  <a:tcPr marL="28054" marR="28054" marT="28054" marB="28054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pitchFamily="2" charset="2"/>
                        <a:buNone/>
                        <a:tabLst>
                          <a:tab pos="1065213" algn="l"/>
                          <a:tab pos="7035800" algn="l"/>
                        </a:tabLst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sym typeface="Comic Sans MS" pitchFamily="66" charset="0"/>
                      </a:endParaRPr>
                    </a:p>
                  </a:txBody>
                  <a:tcPr marL="28054" marR="28054" marT="28054" marB="28054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0416">
                <a:tc>
                  <a:txBody>
                    <a:bodyPr/>
                    <a:lstStyle/>
                    <a:p>
                      <a:pPr marL="6350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pitchFamily="2" charset="2"/>
                        <a:buNone/>
                        <a:tabLst>
                          <a:tab pos="1131888" algn="l"/>
                          <a:tab pos="3402013" algn="l"/>
                        </a:tabLst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666AFF"/>
                          </a:solidFill>
                          <a:effectLst/>
                          <a:latin typeface="Times New Roman" pitchFamily="18" charset="0"/>
                        </a:rPr>
                        <a:t>Conclusion</a:t>
                      </a:r>
                    </a:p>
                  </a:txBody>
                  <a:tcPr marL="28054" marR="28054" marT="28054" marB="28054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pitchFamily="2" charset="2"/>
                        <a:buNone/>
                        <a:tabLst>
                          <a:tab pos="1065213" algn="l"/>
                          <a:tab pos="7035800" algn="l"/>
                        </a:tabLst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sym typeface="Comic Sans MS" pitchFamily="66" charset="0"/>
                      </a:endParaRPr>
                    </a:p>
                  </a:txBody>
                  <a:tcPr marL="28054" marR="28054" marT="28054" marB="28054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33961" name="Rectangle 41"/>
          <p:cNvSpPr>
            <a:spLocks noChangeArrowheads="1"/>
          </p:cNvSpPr>
          <p:nvPr/>
        </p:nvSpPr>
        <p:spPr bwMode="auto">
          <a:xfrm>
            <a:off x="3808413" y="1752600"/>
            <a:ext cx="53562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673100" eaLnBrk="1" hangingPunct="1">
              <a:tabLst>
                <a:tab pos="784225" algn="l"/>
                <a:tab pos="5195888" algn="l"/>
              </a:tabLst>
            </a:pPr>
            <a:r>
              <a:rPr lang="en-US" altLang="zh-CN" sz="2400" dirty="0">
                <a:latin typeface="Comic Sans MS" pitchFamily="66" charset="0"/>
                <a:ea typeface="宋体" charset="-122"/>
                <a:sym typeface="Comic Sans MS" pitchFamily="66" charset="0"/>
              </a:rPr>
              <a:t>“sort 11 14” computes correctly.</a:t>
            </a:r>
          </a:p>
        </p:txBody>
      </p:sp>
      <p:sp>
        <p:nvSpPr>
          <p:cNvPr id="1233962" name="Rectangle 42"/>
          <p:cNvSpPr>
            <a:spLocks noChangeArrowheads="1"/>
          </p:cNvSpPr>
          <p:nvPr/>
        </p:nvSpPr>
        <p:spPr bwMode="auto">
          <a:xfrm>
            <a:off x="3808413" y="2743200"/>
            <a:ext cx="53562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673100" eaLnBrk="1" hangingPunct="1">
              <a:tabLst>
                <a:tab pos="784225" algn="l"/>
                <a:tab pos="5195888" algn="l"/>
              </a:tabLst>
            </a:pPr>
            <a:r>
              <a:rPr lang="en-US" altLang="zh-CN" sz="2400" dirty="0">
                <a:latin typeface="Comic Sans MS" pitchFamily="66" charset="0"/>
                <a:ea typeface="宋体" charset="-122"/>
                <a:sym typeface="Comic Sans MS" pitchFamily="66" charset="0"/>
              </a:rPr>
              <a:t>Output is “11 14”</a:t>
            </a:r>
          </a:p>
        </p:txBody>
      </p:sp>
      <p:sp>
        <p:nvSpPr>
          <p:cNvPr id="1233963" name="Rectangle 43"/>
          <p:cNvSpPr>
            <a:spLocks noChangeArrowheads="1"/>
          </p:cNvSpPr>
          <p:nvPr/>
        </p:nvSpPr>
        <p:spPr bwMode="auto">
          <a:xfrm>
            <a:off x="3808413" y="3733800"/>
            <a:ext cx="5357812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673100" eaLnBrk="1" hangingPunct="1">
              <a:tabLst>
                <a:tab pos="784225" algn="l"/>
                <a:tab pos="5195888" algn="l"/>
              </a:tabLst>
            </a:pPr>
            <a:r>
              <a:rPr lang="en-US" altLang="zh-CN" sz="2400" dirty="0">
                <a:latin typeface="Comic Sans MS" pitchFamily="66" charset="0"/>
                <a:ea typeface="宋体" charset="-122"/>
                <a:sym typeface="Comic Sans MS" pitchFamily="66" charset="0"/>
              </a:rPr>
              <a:t>Run “sort 11 14”</a:t>
            </a:r>
          </a:p>
        </p:txBody>
      </p:sp>
      <p:sp>
        <p:nvSpPr>
          <p:cNvPr id="1233964" name="Rectangle 44"/>
          <p:cNvSpPr>
            <a:spLocks noChangeArrowheads="1"/>
          </p:cNvSpPr>
          <p:nvPr/>
        </p:nvSpPr>
        <p:spPr bwMode="auto">
          <a:xfrm>
            <a:off x="3732213" y="4648200"/>
            <a:ext cx="53562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673100" eaLnBrk="1" hangingPunct="1">
              <a:tabLst>
                <a:tab pos="784225" algn="l"/>
                <a:tab pos="5195888" algn="l"/>
              </a:tabLst>
            </a:pPr>
            <a:r>
              <a:rPr lang="en-US" altLang="zh-CN" sz="2400">
                <a:latin typeface="Comic Sans MS" pitchFamily="66" charset="0"/>
                <a:ea typeface="宋体" charset="-122"/>
                <a:sym typeface="Comic Sans MS" pitchFamily="66" charset="0"/>
              </a:rPr>
              <a:t>Output is “0 11”</a:t>
            </a:r>
          </a:p>
        </p:txBody>
      </p:sp>
      <p:sp>
        <p:nvSpPr>
          <p:cNvPr id="1233965" name="Rectangle 45"/>
          <p:cNvSpPr>
            <a:spLocks noChangeArrowheads="1"/>
          </p:cNvSpPr>
          <p:nvPr/>
        </p:nvSpPr>
        <p:spPr bwMode="auto">
          <a:xfrm>
            <a:off x="3808413" y="5562600"/>
            <a:ext cx="5357812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673100" eaLnBrk="1" hangingPunct="1">
              <a:tabLst>
                <a:tab pos="784225" algn="l"/>
                <a:tab pos="5195888" algn="l"/>
              </a:tabLst>
            </a:pPr>
            <a:r>
              <a:rPr lang="en-US" altLang="zh-CN" sz="2400" dirty="0">
                <a:latin typeface="Comic Sans MS" pitchFamily="66" charset="0"/>
                <a:ea typeface="宋体" charset="-122"/>
                <a:sym typeface="Comic Sans MS" pitchFamily="66" charset="0"/>
              </a:rPr>
              <a:t>Hypothesis is </a:t>
            </a:r>
            <a:r>
              <a:rPr lang="en-US" altLang="zh-CN" sz="2400" b="1" dirty="0">
                <a:latin typeface="Comic Sans MS" pitchFamily="66" charset="0"/>
                <a:ea typeface="宋体" charset="-122"/>
                <a:sym typeface="Comic Sans MS" pitchFamily="66" charset="0"/>
              </a:rPr>
              <a:t>rejected</a:t>
            </a:r>
            <a:r>
              <a:rPr lang="en-US" altLang="zh-CN" sz="2400" dirty="0">
                <a:latin typeface="Comic Sans MS" pitchFamily="66" charset="0"/>
                <a:ea typeface="宋体" charset="-122"/>
                <a:sym typeface="Comic Sans MS" pitchFamily="66" charset="0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73332" y="6334780"/>
            <a:ext cx="4549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is a bug in the program!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3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33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33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33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33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33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3961" grpId="0" autoUpdateAnimBg="0"/>
      <p:bldP spid="1233962" grpId="0" autoUpdateAnimBg="0"/>
      <p:bldP spid="1233963" grpId="0" autoUpdateAnimBg="0"/>
      <p:bldP spid="1233964" grpId="0" autoUpdateAnimBg="0"/>
      <p:bldP spid="1233965" grpId="0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77211BF-BC04-42C8-B5F0-D2FAD6B36715}" type="slidenum">
              <a:rPr lang="en-US" altLang="zh-CN" sz="1400">
                <a:solidFill>
                  <a:schemeClr val="folHlink"/>
                </a:solidFill>
              </a:rPr>
              <a:pPr/>
              <a:t>58</a:t>
            </a:fld>
            <a:endParaRPr lang="en-US" altLang="zh-CN" sz="1400">
              <a:solidFill>
                <a:schemeClr val="folHlink"/>
              </a:solidFill>
            </a:endParaRPr>
          </a:p>
        </p:txBody>
      </p:sp>
      <p:sp>
        <p:nvSpPr>
          <p:cNvPr id="44035" name="Rectangle 2"/>
          <p:cNvSpPr>
            <a:spLocks noChangeArrowheads="1"/>
          </p:cNvSpPr>
          <p:nvPr/>
        </p:nvSpPr>
        <p:spPr bwMode="auto">
          <a:xfrm>
            <a:off x="617049" y="375138"/>
            <a:ext cx="8896350" cy="60531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673100" eaLnBrk="1" hangingPunct="1">
              <a:tabLst>
                <a:tab pos="784225" algn="l"/>
                <a:tab pos="8616950" algn="l"/>
              </a:tabLst>
            </a:pPr>
            <a:r>
              <a:rPr lang="en-US" altLang="zh-CN" sz="1800">
                <a:latin typeface="Monaco" charset="0"/>
                <a:ea typeface="宋体" charset="-122"/>
                <a:sym typeface="Monaco" charset="0"/>
              </a:rPr>
              <a:t>int </a:t>
            </a:r>
            <a:r>
              <a:rPr lang="en-US" altLang="zh-CN" sz="1800">
                <a:solidFill>
                  <a:schemeClr val="bg2"/>
                </a:solidFill>
                <a:latin typeface="Monaco" charset="0"/>
                <a:ea typeface="宋体" charset="-122"/>
                <a:sym typeface="Monaco" charset="0"/>
              </a:rPr>
              <a:t>main</a:t>
            </a:r>
            <a:r>
              <a:rPr lang="en-US" altLang="zh-CN" sz="1800">
                <a:latin typeface="Monaco" charset="0"/>
                <a:ea typeface="宋体" charset="-122"/>
                <a:sym typeface="Monaco" charset="0"/>
              </a:rPr>
              <a:t>(int argc, char *argv[])</a:t>
            </a: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r>
              <a:rPr lang="en-US" altLang="zh-CN" sz="1800">
                <a:latin typeface="Monaco" charset="0"/>
                <a:ea typeface="宋体" charset="-122"/>
                <a:sym typeface="Monaco" charset="0"/>
              </a:rPr>
              <a:t>{</a:t>
            </a: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r>
              <a:rPr lang="en-US" altLang="zh-CN" sz="1800">
                <a:latin typeface="Monaco" charset="0"/>
                <a:ea typeface="宋体" charset="-122"/>
                <a:sym typeface="Monaco" charset="0"/>
              </a:rPr>
              <a:t>    int *a;</a:t>
            </a: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r>
              <a:rPr lang="en-US" altLang="zh-CN" sz="1800">
                <a:latin typeface="Monaco" charset="0"/>
                <a:ea typeface="宋体" charset="-122"/>
                <a:sym typeface="Monaco" charset="0"/>
              </a:rPr>
              <a:t>    int i;</a:t>
            </a: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endParaRPr lang="en-US" altLang="zh-CN" sz="1800">
              <a:latin typeface="Monaco" charset="0"/>
              <a:ea typeface="宋体" charset="-122"/>
              <a:sym typeface="Monaco" charset="0"/>
            </a:endParaRP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r>
              <a:rPr lang="en-US" altLang="zh-CN" sz="1800">
                <a:latin typeface="Monaco" charset="0"/>
                <a:ea typeface="宋体" charset="-122"/>
                <a:sym typeface="Monaco" charset="0"/>
              </a:rPr>
              <a:t>    a = (int *)malloc((argc - 1) * sizeof(int));</a:t>
            </a: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r>
              <a:rPr lang="en-US" altLang="zh-CN" sz="1800">
                <a:latin typeface="Monaco" charset="0"/>
                <a:ea typeface="宋体" charset="-122"/>
                <a:sym typeface="Monaco" charset="0"/>
              </a:rPr>
              <a:t>    for (i = 0; i &lt; argc - 1; i++)</a:t>
            </a: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r>
              <a:rPr lang="en-US" altLang="zh-CN" sz="1800">
                <a:latin typeface="Monaco" charset="0"/>
                <a:ea typeface="宋体" charset="-122"/>
                <a:sym typeface="Monaco" charset="0"/>
              </a:rPr>
              <a:t>        a[i] = atoi(argv[i + 1]);</a:t>
            </a: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endParaRPr lang="en-US" altLang="zh-CN" sz="1800">
              <a:latin typeface="Monaco" charset="0"/>
              <a:ea typeface="宋体" charset="-122"/>
              <a:sym typeface="Monaco" charset="0"/>
            </a:endParaRP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r>
              <a:rPr lang="en-US" altLang="zh-CN" sz="1800">
                <a:latin typeface="Monaco" charset="0"/>
                <a:ea typeface="宋体" charset="-122"/>
                <a:sym typeface="Monaco" charset="0"/>
              </a:rPr>
              <a:t>    shell_sort(a, argc);</a:t>
            </a: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endParaRPr lang="en-US" altLang="zh-CN" sz="1800">
              <a:latin typeface="Monaco" charset="0"/>
              <a:ea typeface="宋体" charset="-122"/>
              <a:sym typeface="Monaco" charset="0"/>
            </a:endParaRP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r>
              <a:rPr lang="en-US" altLang="zh-CN" sz="1800">
                <a:latin typeface="Monaco" charset="0"/>
                <a:ea typeface="宋体" charset="-122"/>
                <a:sym typeface="Monaco" charset="0"/>
              </a:rPr>
              <a:t>    printf("Output: ");</a:t>
            </a: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r>
              <a:rPr lang="en-US" altLang="zh-CN" sz="1800">
                <a:latin typeface="Monaco" charset="0"/>
                <a:ea typeface="宋体" charset="-122"/>
                <a:sym typeface="Monaco" charset="0"/>
              </a:rPr>
              <a:t>    for (i = 0; i &lt; argc - 1; i++)</a:t>
            </a: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r>
              <a:rPr lang="en-US" altLang="zh-CN" sz="1800">
                <a:latin typeface="Monaco" charset="0"/>
                <a:ea typeface="宋体" charset="-122"/>
                <a:sym typeface="Monaco" charset="0"/>
              </a:rPr>
              <a:t>        printf("%d ", a[i]);</a:t>
            </a: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r>
              <a:rPr lang="en-US" altLang="zh-CN" sz="1800">
                <a:latin typeface="Monaco" charset="0"/>
                <a:ea typeface="宋体" charset="-122"/>
                <a:sym typeface="Monaco" charset="0"/>
              </a:rPr>
              <a:t>    printf("\n");</a:t>
            </a: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endParaRPr lang="en-US" altLang="zh-CN" sz="1800">
              <a:latin typeface="Monaco" charset="0"/>
              <a:ea typeface="宋体" charset="-122"/>
              <a:sym typeface="Monaco" charset="0"/>
            </a:endParaRP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r>
              <a:rPr lang="en-US" altLang="zh-CN" sz="1800">
                <a:latin typeface="Monaco" charset="0"/>
                <a:ea typeface="宋体" charset="-122"/>
                <a:sym typeface="Monaco" charset="0"/>
              </a:rPr>
              <a:t>    free(a);</a:t>
            </a: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endParaRPr lang="en-US" altLang="zh-CN" sz="1800">
              <a:latin typeface="Monaco" charset="0"/>
              <a:ea typeface="宋体" charset="-122"/>
              <a:sym typeface="Monaco" charset="0"/>
            </a:endParaRP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r>
              <a:rPr lang="en-US" altLang="zh-CN" sz="1800">
                <a:latin typeface="Monaco" charset="0"/>
                <a:ea typeface="宋体" charset="-122"/>
                <a:sym typeface="Monaco" charset="0"/>
              </a:rPr>
              <a:t>    return 0;</a:t>
            </a: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r>
              <a:rPr lang="en-US" altLang="zh-CN" sz="1800">
                <a:latin typeface="Monaco" charset="0"/>
                <a:ea typeface="宋体" charset="-122"/>
                <a:sym typeface="Monaco" charset="0"/>
              </a:rPr>
              <a:t>}</a:t>
            </a: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endParaRPr lang="en-US" altLang="zh-CN" sz="1800">
              <a:latin typeface="Monaco" charset="0"/>
              <a:ea typeface="宋体" charset="-122"/>
              <a:sym typeface="Monaco" charset="0"/>
            </a:endParaRPr>
          </a:p>
        </p:txBody>
      </p:sp>
      <p:sp>
        <p:nvSpPr>
          <p:cNvPr id="44036" name="Rectangle 4"/>
          <p:cNvSpPr>
            <a:spLocks noChangeArrowheads="1"/>
          </p:cNvSpPr>
          <p:nvPr/>
        </p:nvSpPr>
        <p:spPr bwMode="auto">
          <a:xfrm>
            <a:off x="4303712" y="4014788"/>
            <a:ext cx="444593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 defTabSz="673100" eaLnBrk="1" hangingPunct="1">
              <a:tabLst>
                <a:tab pos="784225" algn="l"/>
              </a:tabLst>
            </a:pPr>
            <a:r>
              <a:rPr lang="en-US" altLang="zh-CN" sz="2400" dirty="0">
                <a:latin typeface="Gill Sans" charset="0"/>
                <a:ea typeface="宋体" charset="-122"/>
                <a:sym typeface="Gill Sans" charset="0"/>
              </a:rPr>
              <a:t>From the Initial Hypothesis, we can find out that the value “0” at the output is due to the value at “a[0]”.</a:t>
            </a:r>
          </a:p>
        </p:txBody>
      </p:sp>
      <p:sp>
        <p:nvSpPr>
          <p:cNvPr id="44037" name="Line 5"/>
          <p:cNvSpPr>
            <a:spLocks noChangeShapeType="1"/>
          </p:cNvSpPr>
          <p:nvPr/>
        </p:nvSpPr>
        <p:spPr bwMode="auto">
          <a:xfrm flipH="1" flipV="1">
            <a:off x="2894010" y="4114800"/>
            <a:ext cx="1295401" cy="6096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5974" name="Text Box 6"/>
          <p:cNvSpPr txBox="1">
            <a:spLocks noChangeArrowheads="1"/>
          </p:cNvSpPr>
          <p:nvPr/>
        </p:nvSpPr>
        <p:spPr bwMode="auto">
          <a:xfrm>
            <a:off x="-92075" y="3495675"/>
            <a:ext cx="184150" cy="5191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44039" name="Text Box 7"/>
          <p:cNvSpPr txBox="1">
            <a:spLocks noChangeArrowheads="1"/>
          </p:cNvSpPr>
          <p:nvPr/>
        </p:nvSpPr>
        <p:spPr bwMode="auto">
          <a:xfrm>
            <a:off x="2609847" y="2790604"/>
            <a:ext cx="868362" cy="39687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000" b="1" dirty="0">
                <a:solidFill>
                  <a:schemeClr val="bg1"/>
                </a:solidFill>
                <a:ea typeface="宋体" charset="-122"/>
              </a:rPr>
              <a:t>Line 6</a:t>
            </a:r>
          </a:p>
        </p:txBody>
      </p:sp>
      <p:sp>
        <p:nvSpPr>
          <p:cNvPr id="44040" name="Text Box 8"/>
          <p:cNvSpPr txBox="1">
            <a:spLocks noChangeArrowheads="1"/>
          </p:cNvSpPr>
          <p:nvPr/>
        </p:nvSpPr>
        <p:spPr bwMode="auto">
          <a:xfrm>
            <a:off x="3251198" y="3634692"/>
            <a:ext cx="995363" cy="39687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000" b="1" dirty="0">
                <a:solidFill>
                  <a:schemeClr val="bg1"/>
                </a:solidFill>
                <a:ea typeface="宋体" charset="-122"/>
              </a:rPr>
              <a:t>Line 37</a:t>
            </a:r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 flipH="1">
            <a:off x="3351212" y="1219200"/>
            <a:ext cx="1905000" cy="239871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Rectangle 10"/>
          <p:cNvSpPr/>
          <p:nvPr/>
        </p:nvSpPr>
        <p:spPr>
          <a:xfrm>
            <a:off x="5276605" y="762000"/>
            <a:ext cx="4038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73100" eaLnBrk="1" hangingPunct="1">
              <a:tabLst>
                <a:tab pos="784225" algn="l"/>
              </a:tabLst>
            </a:pPr>
            <a:r>
              <a:rPr lang="en-US" altLang="zh-CN" sz="2400" dirty="0">
                <a:latin typeface="Gill Sans" charset="0"/>
                <a:ea typeface="宋体" charset="-122"/>
                <a:sym typeface="Gill Sans" charset="0"/>
              </a:rPr>
              <a:t>We wonder: Does a[0] = 0 hold at this statement (Line 37)? To know it, we testify whether its negation form is true.</a:t>
            </a:r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40663" y="6434447"/>
            <a:ext cx="2062162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89E6B7D4-29F5-409A-B18D-20E2C60FA468}" type="slidenum">
              <a:rPr lang="en-US" altLang="zh-CN" sz="1400">
                <a:solidFill>
                  <a:schemeClr val="folHlink"/>
                </a:solidFill>
              </a:rPr>
              <a:pPr/>
              <a:t>59</a:t>
            </a:fld>
            <a:endParaRPr lang="en-US" altLang="zh-CN" sz="1400" dirty="0">
              <a:solidFill>
                <a:schemeClr val="folHlink"/>
              </a:solidFill>
            </a:endParaRPr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100994" tIns="0" rIns="121194" bIns="0" anchor="ctr"/>
          <a:lstStyle/>
          <a:p>
            <a:pPr>
              <a:tabLst>
                <a:tab pos="1219200" algn="l"/>
              </a:tabLst>
            </a:pPr>
            <a:r>
              <a:rPr lang="en-US" altLang="zh-CN">
                <a:ea typeface="宋体" charset="-122"/>
              </a:rPr>
              <a:t>Hypothesis 1: a[]</a:t>
            </a:r>
          </a:p>
        </p:txBody>
      </p:sp>
      <p:graphicFrame>
        <p:nvGraphicFramePr>
          <p:cNvPr id="1238019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116555"/>
              </p:ext>
            </p:extLst>
          </p:nvPr>
        </p:nvGraphicFramePr>
        <p:xfrm>
          <a:off x="836612" y="1630362"/>
          <a:ext cx="8686800" cy="4876800"/>
        </p:xfrm>
        <a:graphic>
          <a:graphicData uri="http://schemas.openxmlformats.org/drawingml/2006/table">
            <a:tbl>
              <a:tblPr/>
              <a:tblGrid>
                <a:gridCol w="2832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4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79714">
                <a:tc>
                  <a:txBody>
                    <a:bodyPr/>
                    <a:lstStyle/>
                    <a:p>
                      <a:pPr marL="6350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pitchFamily="2" charset="2"/>
                        <a:buNone/>
                        <a:tabLst>
                          <a:tab pos="1131888" algn="l"/>
                          <a:tab pos="3402013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66AFF"/>
                          </a:solidFill>
                          <a:effectLst/>
                          <a:latin typeface="Times New Roman" pitchFamily="18" charset="0"/>
                        </a:rPr>
                        <a:t>Hypothesis</a:t>
                      </a:r>
                    </a:p>
                  </a:txBody>
                  <a:tcPr marL="28054" marR="28054" marT="28054" marB="28054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pitchFamily="2" charset="2"/>
                        <a:buNone/>
                        <a:tabLst>
                          <a:tab pos="1065213" algn="l"/>
                          <a:tab pos="7035800" algn="l"/>
                        </a:tabLst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sym typeface="Comic Sans MS" pitchFamily="66" charset="0"/>
                      </a:endParaRPr>
                    </a:p>
                  </a:txBody>
                  <a:tcPr marL="28054" marR="28054" marT="28054" marB="28054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7468">
                <a:tc>
                  <a:txBody>
                    <a:bodyPr/>
                    <a:lstStyle/>
                    <a:p>
                      <a:pPr marL="6350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pitchFamily="2" charset="2"/>
                        <a:buNone/>
                        <a:tabLst>
                          <a:tab pos="1131888" algn="l"/>
                          <a:tab pos="3402013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666AFF"/>
                          </a:solidFill>
                          <a:effectLst/>
                          <a:latin typeface="Times New Roman" pitchFamily="18" charset="0"/>
                        </a:rPr>
                        <a:t>Prediction</a:t>
                      </a:r>
                    </a:p>
                  </a:txBody>
                  <a:tcPr marL="28054" marR="28054" marT="28054" marB="28054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pitchFamily="2" charset="2"/>
                        <a:buNone/>
                        <a:tabLst>
                          <a:tab pos="1065213" algn="l"/>
                          <a:tab pos="7035800" algn="l"/>
                        </a:tabLst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sym typeface="Comic Sans MS" pitchFamily="66" charset="0"/>
                      </a:endParaRPr>
                    </a:p>
                  </a:txBody>
                  <a:tcPr marL="28054" marR="28054" marT="28054" marB="28054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1075">
                <a:tc>
                  <a:txBody>
                    <a:bodyPr/>
                    <a:lstStyle/>
                    <a:p>
                      <a:pPr marL="6350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pitchFamily="2" charset="2"/>
                        <a:buNone/>
                        <a:tabLst>
                          <a:tab pos="1131888" algn="l"/>
                          <a:tab pos="3402013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666AFF"/>
                          </a:solidFill>
                          <a:effectLst/>
                          <a:latin typeface="Times New Roman" pitchFamily="18" charset="0"/>
                        </a:rPr>
                        <a:t>Experiment</a:t>
                      </a:r>
                    </a:p>
                  </a:txBody>
                  <a:tcPr marL="28054" marR="28054" marT="28054" marB="28054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pitchFamily="2" charset="2"/>
                        <a:buNone/>
                        <a:tabLst>
                          <a:tab pos="1065213" algn="l"/>
                          <a:tab pos="7035800" algn="l"/>
                        </a:tabLst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sym typeface="Comic Sans MS" pitchFamily="66" charset="0"/>
                      </a:endParaRPr>
                    </a:p>
                  </a:txBody>
                  <a:tcPr marL="28054" marR="28054" marT="28054" marB="28054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7468">
                <a:tc>
                  <a:txBody>
                    <a:bodyPr/>
                    <a:lstStyle/>
                    <a:p>
                      <a:pPr marL="6350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pitchFamily="2" charset="2"/>
                        <a:buNone/>
                        <a:tabLst>
                          <a:tab pos="1131888" algn="l"/>
                          <a:tab pos="3402013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66AFF"/>
                          </a:solidFill>
                          <a:effectLst/>
                          <a:latin typeface="Times New Roman" pitchFamily="18" charset="0"/>
                        </a:rPr>
                        <a:t>Observation</a:t>
                      </a:r>
                    </a:p>
                  </a:txBody>
                  <a:tcPr marL="28054" marR="28054" marT="28054" marB="28054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pitchFamily="2" charset="2"/>
                        <a:buNone/>
                        <a:tabLst>
                          <a:tab pos="1065213" algn="l"/>
                          <a:tab pos="7035800" algn="l"/>
                        </a:tabLst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sym typeface="Comic Sans MS" pitchFamily="66" charset="0"/>
                      </a:endParaRPr>
                    </a:p>
                  </a:txBody>
                  <a:tcPr marL="28054" marR="28054" marT="28054" marB="28054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81075">
                <a:tc>
                  <a:txBody>
                    <a:bodyPr/>
                    <a:lstStyle/>
                    <a:p>
                      <a:pPr marL="6350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pitchFamily="2" charset="2"/>
                        <a:buNone/>
                        <a:tabLst>
                          <a:tab pos="1131888" algn="l"/>
                          <a:tab pos="3402013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666AFF"/>
                          </a:solidFill>
                          <a:effectLst/>
                          <a:latin typeface="Times New Roman" pitchFamily="18" charset="0"/>
                        </a:rPr>
                        <a:t>Conclusion</a:t>
                      </a:r>
                    </a:p>
                  </a:txBody>
                  <a:tcPr marL="28054" marR="28054" marT="28054" marB="28054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pitchFamily="2" charset="2"/>
                        <a:buNone/>
                        <a:tabLst>
                          <a:tab pos="1065213" algn="l"/>
                          <a:tab pos="7035800" algn="l"/>
                        </a:tabLst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sym typeface="Comic Sans MS" pitchFamily="66" charset="0"/>
                      </a:endParaRPr>
                    </a:p>
                  </a:txBody>
                  <a:tcPr marL="28054" marR="28054" marT="28054" marB="28054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38057" name="Rectangle 41"/>
          <p:cNvSpPr>
            <a:spLocks noChangeArrowheads="1"/>
          </p:cNvSpPr>
          <p:nvPr/>
        </p:nvSpPr>
        <p:spPr bwMode="auto">
          <a:xfrm>
            <a:off x="3884612" y="1829058"/>
            <a:ext cx="53562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673100" eaLnBrk="1" hangingPunct="1">
              <a:tabLst>
                <a:tab pos="784225" algn="l"/>
                <a:tab pos="5195888" algn="l"/>
              </a:tabLst>
            </a:pPr>
            <a:r>
              <a:rPr lang="en-US" altLang="zh-CN" sz="2400" dirty="0">
                <a:latin typeface="Comic Sans MS" pitchFamily="66" charset="0"/>
                <a:ea typeface="宋体" charset="-122"/>
                <a:sym typeface="Comic Sans MS" pitchFamily="66" charset="0"/>
              </a:rPr>
              <a:t>The run does not cause a[0] = 0</a:t>
            </a:r>
          </a:p>
        </p:txBody>
      </p:sp>
      <p:sp>
        <p:nvSpPr>
          <p:cNvPr id="1238058" name="Rectangle 42"/>
          <p:cNvSpPr>
            <a:spLocks noChangeArrowheads="1"/>
          </p:cNvSpPr>
          <p:nvPr/>
        </p:nvSpPr>
        <p:spPr bwMode="auto">
          <a:xfrm>
            <a:off x="3884612" y="2855516"/>
            <a:ext cx="53562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673100" eaLnBrk="1" hangingPunct="1">
              <a:tabLst>
                <a:tab pos="784225" algn="l"/>
                <a:tab pos="5195888" algn="l"/>
              </a:tabLst>
            </a:pPr>
            <a:r>
              <a:rPr lang="en-US" altLang="zh-CN" sz="2400" dirty="0">
                <a:latin typeface="Comic Sans MS" pitchFamily="66" charset="0"/>
                <a:ea typeface="宋体" charset="-122"/>
                <a:sym typeface="Comic Sans MS" pitchFamily="66" charset="0"/>
              </a:rPr>
              <a:t>At Line 37, a[0]  should not be 0.</a:t>
            </a:r>
          </a:p>
        </p:txBody>
      </p:sp>
      <p:sp>
        <p:nvSpPr>
          <p:cNvPr id="1238059" name="Rectangle 43"/>
          <p:cNvSpPr>
            <a:spLocks noChangeArrowheads="1"/>
          </p:cNvSpPr>
          <p:nvPr/>
        </p:nvSpPr>
        <p:spPr bwMode="auto">
          <a:xfrm>
            <a:off x="3884612" y="3810258"/>
            <a:ext cx="59658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673100" eaLnBrk="1" hangingPunct="1">
              <a:tabLst>
                <a:tab pos="784225" algn="l"/>
                <a:tab pos="5195888" algn="l"/>
              </a:tabLst>
            </a:pPr>
            <a:r>
              <a:rPr lang="en-US" altLang="zh-CN" sz="2400" dirty="0">
                <a:latin typeface="Comic Sans MS" pitchFamily="66" charset="0"/>
                <a:ea typeface="宋体" charset="-122"/>
                <a:sym typeface="Comic Sans MS" pitchFamily="66" charset="0"/>
              </a:rPr>
              <a:t>Observe the value of a[0] at Line 37.</a:t>
            </a:r>
          </a:p>
        </p:txBody>
      </p:sp>
      <p:sp>
        <p:nvSpPr>
          <p:cNvPr id="1238060" name="Rectangle 44"/>
          <p:cNvSpPr>
            <a:spLocks noChangeArrowheads="1"/>
          </p:cNvSpPr>
          <p:nvPr/>
        </p:nvSpPr>
        <p:spPr bwMode="auto">
          <a:xfrm>
            <a:off x="3884612" y="4652049"/>
            <a:ext cx="5410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673100" eaLnBrk="1" hangingPunct="1">
              <a:tabLst>
                <a:tab pos="784225" algn="l"/>
                <a:tab pos="5195888" algn="l"/>
              </a:tabLst>
            </a:pPr>
            <a:r>
              <a:rPr lang="en-US" altLang="zh-CN" sz="2400" dirty="0">
                <a:latin typeface="Comic Sans MS" pitchFamily="66" charset="0"/>
                <a:ea typeface="宋体" charset="-122"/>
                <a:sym typeface="Comic Sans MS" pitchFamily="66" charset="0"/>
              </a:rPr>
              <a:t>a[0] = 0 , contradict to the prediction </a:t>
            </a:r>
          </a:p>
        </p:txBody>
      </p:sp>
      <p:sp>
        <p:nvSpPr>
          <p:cNvPr id="1238061" name="Rectangle 45"/>
          <p:cNvSpPr>
            <a:spLocks noChangeArrowheads="1"/>
          </p:cNvSpPr>
          <p:nvPr/>
        </p:nvSpPr>
        <p:spPr bwMode="auto">
          <a:xfrm>
            <a:off x="3884612" y="5718227"/>
            <a:ext cx="5357813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673100" eaLnBrk="1" hangingPunct="1">
              <a:tabLst>
                <a:tab pos="784225" algn="l"/>
                <a:tab pos="5195888" algn="l"/>
              </a:tabLst>
            </a:pPr>
            <a:r>
              <a:rPr lang="en-US" altLang="zh-CN" sz="2400" dirty="0">
                <a:latin typeface="Comic Sans MS" pitchFamily="66" charset="0"/>
                <a:ea typeface="宋体" charset="-122"/>
                <a:sym typeface="Comic Sans MS" pitchFamily="66" charset="0"/>
              </a:rPr>
              <a:t>Hypothesis is </a:t>
            </a:r>
            <a:r>
              <a:rPr lang="en-US" altLang="zh-CN" sz="2400" b="1" dirty="0">
                <a:latin typeface="Comic Sans MS" pitchFamily="66" charset="0"/>
                <a:ea typeface="宋体" charset="-122"/>
                <a:sym typeface="Comic Sans MS" pitchFamily="66" charset="0"/>
              </a:rPr>
              <a:t>rejected</a:t>
            </a:r>
            <a:r>
              <a:rPr lang="en-US" altLang="zh-CN" sz="2400" dirty="0">
                <a:latin typeface="Comic Sans MS" pitchFamily="66" charset="0"/>
                <a:ea typeface="宋体" charset="-122"/>
                <a:sym typeface="Comic Sans MS" pitchFamily="66" charset="0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93812" y="6434447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now know that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a[0] </a:t>
            </a:r>
            <a:r>
              <a:rPr lang="en-US" sz="2400" dirty="0"/>
              <a:t>is a part of the </a:t>
            </a:r>
            <a:r>
              <a:rPr lang="en-US" sz="2400" i="1" dirty="0"/>
              <a:t>infected</a:t>
            </a:r>
            <a:r>
              <a:rPr lang="en-US" sz="2400" dirty="0"/>
              <a:t> state</a:t>
            </a:r>
          </a:p>
        </p:txBody>
      </p:sp>
      <p:sp>
        <p:nvSpPr>
          <p:cNvPr id="2" name="Rectangle 1"/>
          <p:cNvSpPr/>
          <p:nvPr/>
        </p:nvSpPr>
        <p:spPr>
          <a:xfrm>
            <a:off x="5027612" y="152400"/>
            <a:ext cx="48846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omic Sans MS" pitchFamily="66" charset="0"/>
                <a:ea typeface="宋体" charset="-122"/>
                <a:sym typeface="Comic Sans MS" pitchFamily="66" charset="0"/>
              </a:rPr>
              <a:t>Note: the run = “sort 11 14” 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8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38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38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38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38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38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8057" grpId="0" autoUpdateAnimBg="0"/>
      <p:bldP spid="1238058" grpId="0" autoUpdateAnimBg="0"/>
      <p:bldP spid="1238059" grpId="0" autoUpdateAnimBg="0"/>
      <p:bldP spid="1238060" grpId="0" autoUpdateAnimBg="0"/>
      <p:bldP spid="1238061" grpId="0" autoUpdateAnimBg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8166B0C4-B34E-41B6-9153-C866067F9819}" type="slidenum">
              <a:rPr lang="en-US" sz="1400" smtClean="0">
                <a:solidFill>
                  <a:schemeClr val="folHlink"/>
                </a:solidFill>
              </a:rPr>
              <a:pPr/>
              <a:t>6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 for Program Testing (2)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2750" y="3449638"/>
            <a:ext cx="9036050" cy="3027362"/>
          </a:xfrm>
        </p:spPr>
        <p:txBody>
          <a:bodyPr/>
          <a:lstStyle/>
          <a:p>
            <a:endParaRPr lang="en-US" sz="1200" dirty="0"/>
          </a:p>
          <a:p>
            <a:r>
              <a:rPr lang="en-US" sz="2800" b="1" i="1" dirty="0"/>
              <a:t>Goal: </a:t>
            </a:r>
            <a:r>
              <a:rPr lang="en-US" sz="2800" i="1" dirty="0"/>
              <a:t>e.g., </a:t>
            </a:r>
            <a:r>
              <a:rPr lang="en-US" sz="2800" dirty="0"/>
              <a:t>To get, clarify, and concretize user requirements by examples</a:t>
            </a:r>
            <a:endParaRPr lang="en-US" sz="2800" b="1" i="1" dirty="0"/>
          </a:p>
          <a:p>
            <a:r>
              <a:rPr lang="en-US" sz="2800" b="1" i="1" dirty="0"/>
              <a:t>Implement</a:t>
            </a:r>
            <a:r>
              <a:rPr lang="en-US" sz="2800" dirty="0"/>
              <a:t> test code (or define test profiles for fuzzing)  </a:t>
            </a:r>
          </a:p>
          <a:p>
            <a:r>
              <a:rPr lang="en-US" sz="2800" dirty="0"/>
              <a:t>e.g., </a:t>
            </a:r>
            <a:r>
              <a:rPr lang="en-US" sz="2400" dirty="0"/>
              <a:t>Write a test class  (e.g., in </a:t>
            </a:r>
            <a:r>
              <a:rPr lang="en-US" sz="2400" i="1" dirty="0"/>
              <a:t>JUnit</a:t>
            </a:r>
            <a:r>
              <a:rPr lang="en-US" sz="2400" dirty="0"/>
              <a:t>) to exemplify I/O for user requirements. </a:t>
            </a:r>
          </a:p>
        </p:txBody>
      </p:sp>
      <p:sp>
        <p:nvSpPr>
          <p:cNvPr id="1307652" name="Rectangle 4"/>
          <p:cNvSpPr>
            <a:spLocks noChangeArrowheads="1"/>
          </p:cNvSpPr>
          <p:nvPr/>
        </p:nvSpPr>
        <p:spPr bwMode="auto">
          <a:xfrm>
            <a:off x="379413" y="1981200"/>
            <a:ext cx="1800225" cy="1066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400" i="1">
                <a:solidFill>
                  <a:schemeClr val="folHlink"/>
                </a:solidFill>
              </a:rPr>
              <a:t>Defining Test </a:t>
            </a:r>
          </a:p>
          <a:p>
            <a:pPr algn="ctr">
              <a:defRPr/>
            </a:pPr>
            <a:r>
              <a:rPr lang="en-US" sz="2400" i="1">
                <a:solidFill>
                  <a:schemeClr val="folHlink"/>
                </a:solidFill>
              </a:rPr>
              <a:t>Objectives</a:t>
            </a:r>
          </a:p>
        </p:txBody>
      </p:sp>
      <p:sp>
        <p:nvSpPr>
          <p:cNvPr id="1307653" name="Rectangle 5"/>
          <p:cNvSpPr>
            <a:spLocks noChangeArrowheads="1"/>
          </p:cNvSpPr>
          <p:nvPr/>
        </p:nvSpPr>
        <p:spPr bwMode="auto">
          <a:xfrm>
            <a:off x="2741613" y="1981200"/>
            <a:ext cx="1800225" cy="1066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400" b="1" i="1" dirty="0"/>
              <a:t>Test Design</a:t>
            </a:r>
          </a:p>
        </p:txBody>
      </p:sp>
      <p:sp>
        <p:nvSpPr>
          <p:cNvPr id="1307654" name="Rectangle 6"/>
          <p:cNvSpPr>
            <a:spLocks noChangeArrowheads="1"/>
          </p:cNvSpPr>
          <p:nvPr/>
        </p:nvSpPr>
        <p:spPr bwMode="auto">
          <a:xfrm>
            <a:off x="5027613" y="1981200"/>
            <a:ext cx="2133600" cy="1066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400" i="1">
                <a:solidFill>
                  <a:schemeClr val="folHlink"/>
                </a:solidFill>
              </a:rPr>
              <a:t>Test Execution</a:t>
            </a:r>
          </a:p>
        </p:txBody>
      </p:sp>
      <p:sp>
        <p:nvSpPr>
          <p:cNvPr id="1307655" name="Rectangle 7"/>
          <p:cNvSpPr>
            <a:spLocks noChangeArrowheads="1"/>
          </p:cNvSpPr>
          <p:nvPr/>
        </p:nvSpPr>
        <p:spPr bwMode="auto">
          <a:xfrm>
            <a:off x="7618413" y="1981200"/>
            <a:ext cx="2133600" cy="1066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400" i="1">
                <a:solidFill>
                  <a:schemeClr val="folHlink"/>
                </a:solidFill>
              </a:rPr>
              <a:t>Test Analysis</a:t>
            </a:r>
          </a:p>
        </p:txBody>
      </p:sp>
      <p:cxnSp>
        <p:nvCxnSpPr>
          <p:cNvPr id="8201" name="AutoShape 8"/>
          <p:cNvCxnSpPr>
            <a:cxnSpLocks noChangeShapeType="1"/>
            <a:stCxn id="1307652" idx="3"/>
            <a:endCxn id="1307653" idx="1"/>
          </p:cNvCxnSpPr>
          <p:nvPr/>
        </p:nvCxnSpPr>
        <p:spPr bwMode="auto">
          <a:xfrm>
            <a:off x="2179638" y="2514600"/>
            <a:ext cx="561975" cy="0"/>
          </a:xfrm>
          <a:prstGeom prst="straightConnector1">
            <a:avLst/>
          </a:prstGeom>
          <a:noFill/>
          <a:ln w="57150">
            <a:solidFill>
              <a:schemeClr val="folHlink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02" name="AutoShape 9"/>
          <p:cNvCxnSpPr>
            <a:cxnSpLocks noChangeShapeType="1"/>
            <a:stCxn id="1307653" idx="3"/>
            <a:endCxn id="1307654" idx="1"/>
          </p:cNvCxnSpPr>
          <p:nvPr/>
        </p:nvCxnSpPr>
        <p:spPr bwMode="auto">
          <a:xfrm>
            <a:off x="4541838" y="2514600"/>
            <a:ext cx="485775" cy="0"/>
          </a:xfrm>
          <a:prstGeom prst="straightConnector1">
            <a:avLst/>
          </a:prstGeom>
          <a:noFill/>
          <a:ln w="57150">
            <a:solidFill>
              <a:schemeClr val="folHlink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03" name="AutoShape 10"/>
          <p:cNvCxnSpPr>
            <a:cxnSpLocks noChangeShapeType="1"/>
            <a:stCxn id="1307654" idx="3"/>
            <a:endCxn id="1307655" idx="1"/>
          </p:cNvCxnSpPr>
          <p:nvPr/>
        </p:nvCxnSpPr>
        <p:spPr bwMode="auto">
          <a:xfrm>
            <a:off x="7161213" y="2514600"/>
            <a:ext cx="457200" cy="0"/>
          </a:xfrm>
          <a:prstGeom prst="straightConnector1">
            <a:avLst/>
          </a:prstGeom>
          <a:noFill/>
          <a:ln w="57150">
            <a:solidFill>
              <a:schemeClr val="folHlink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Elbow Connector 12"/>
          <p:cNvCxnSpPr>
            <a:stCxn id="1307655" idx="0"/>
            <a:endCxn id="1307653" idx="0"/>
          </p:cNvCxnSpPr>
          <p:nvPr/>
        </p:nvCxnSpPr>
        <p:spPr bwMode="auto">
          <a:xfrm rot="16200000" flipV="1">
            <a:off x="6163470" y="-540544"/>
            <a:ext cx="12700" cy="5043487"/>
          </a:xfrm>
          <a:prstGeom prst="bentConnector3">
            <a:avLst>
              <a:gd name="adj1" fmla="val 3422521"/>
            </a:avLst>
          </a:prstGeom>
          <a:ln w="76200">
            <a:headEnd type="none" w="sm" len="sm"/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8580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77211BF-BC04-42C8-B5F0-D2FAD6B36715}" type="slidenum">
              <a:rPr lang="en-US" altLang="zh-CN" sz="1400">
                <a:solidFill>
                  <a:schemeClr val="folHlink"/>
                </a:solidFill>
              </a:rPr>
              <a:pPr/>
              <a:t>60</a:t>
            </a:fld>
            <a:endParaRPr lang="en-US" altLang="zh-CN" sz="1400">
              <a:solidFill>
                <a:schemeClr val="folHlink"/>
              </a:solidFill>
            </a:endParaRPr>
          </a:p>
        </p:txBody>
      </p:sp>
      <p:sp>
        <p:nvSpPr>
          <p:cNvPr id="44035" name="Rectangle 2"/>
          <p:cNvSpPr>
            <a:spLocks noChangeArrowheads="1"/>
          </p:cNvSpPr>
          <p:nvPr/>
        </p:nvSpPr>
        <p:spPr bwMode="auto">
          <a:xfrm>
            <a:off x="493713" y="374650"/>
            <a:ext cx="8896350" cy="60531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673100" eaLnBrk="1" hangingPunct="1">
              <a:tabLst>
                <a:tab pos="784225" algn="l"/>
                <a:tab pos="8616950" algn="l"/>
              </a:tabLst>
            </a:pPr>
            <a:r>
              <a:rPr lang="en-US" altLang="zh-CN" sz="1800">
                <a:latin typeface="Monaco" charset="0"/>
                <a:ea typeface="宋体" charset="-122"/>
                <a:sym typeface="Monaco" charset="0"/>
              </a:rPr>
              <a:t>int </a:t>
            </a:r>
            <a:r>
              <a:rPr lang="en-US" altLang="zh-CN" sz="1800">
                <a:solidFill>
                  <a:schemeClr val="bg2"/>
                </a:solidFill>
                <a:latin typeface="Monaco" charset="0"/>
                <a:ea typeface="宋体" charset="-122"/>
                <a:sym typeface="Monaco" charset="0"/>
              </a:rPr>
              <a:t>main</a:t>
            </a:r>
            <a:r>
              <a:rPr lang="en-US" altLang="zh-CN" sz="1800">
                <a:latin typeface="Monaco" charset="0"/>
                <a:ea typeface="宋体" charset="-122"/>
                <a:sym typeface="Monaco" charset="0"/>
              </a:rPr>
              <a:t>(int argc, char *argv[])</a:t>
            </a: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r>
              <a:rPr lang="en-US" altLang="zh-CN" sz="1800">
                <a:latin typeface="Monaco" charset="0"/>
                <a:ea typeface="宋体" charset="-122"/>
                <a:sym typeface="Monaco" charset="0"/>
              </a:rPr>
              <a:t>{</a:t>
            </a: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r>
              <a:rPr lang="en-US" altLang="zh-CN" sz="1800">
                <a:latin typeface="Monaco" charset="0"/>
                <a:ea typeface="宋体" charset="-122"/>
                <a:sym typeface="Monaco" charset="0"/>
              </a:rPr>
              <a:t>    int *a;</a:t>
            </a: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r>
              <a:rPr lang="en-US" altLang="zh-CN" sz="1800">
                <a:latin typeface="Monaco" charset="0"/>
                <a:ea typeface="宋体" charset="-122"/>
                <a:sym typeface="Monaco" charset="0"/>
              </a:rPr>
              <a:t>    int i;</a:t>
            </a: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endParaRPr lang="en-US" altLang="zh-CN" sz="1800">
              <a:latin typeface="Monaco" charset="0"/>
              <a:ea typeface="宋体" charset="-122"/>
              <a:sym typeface="Monaco" charset="0"/>
            </a:endParaRP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r>
              <a:rPr lang="en-US" altLang="zh-CN" sz="1800">
                <a:latin typeface="Monaco" charset="0"/>
                <a:ea typeface="宋体" charset="-122"/>
                <a:sym typeface="Monaco" charset="0"/>
              </a:rPr>
              <a:t>    a = (int *)malloc((argc - 1) * sizeof(int));</a:t>
            </a: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r>
              <a:rPr lang="en-US" altLang="zh-CN" sz="1800">
                <a:latin typeface="Monaco" charset="0"/>
                <a:ea typeface="宋体" charset="-122"/>
                <a:sym typeface="Monaco" charset="0"/>
              </a:rPr>
              <a:t>    for (i = 0; i &lt; argc - 1; i++)</a:t>
            </a: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r>
              <a:rPr lang="en-US" altLang="zh-CN" sz="1800">
                <a:latin typeface="Monaco" charset="0"/>
                <a:ea typeface="宋体" charset="-122"/>
                <a:sym typeface="Monaco" charset="0"/>
              </a:rPr>
              <a:t>        a[i] = atoi(argv[i + 1]);</a:t>
            </a: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endParaRPr lang="en-US" altLang="zh-CN" sz="1800">
              <a:latin typeface="Monaco" charset="0"/>
              <a:ea typeface="宋体" charset="-122"/>
              <a:sym typeface="Monaco" charset="0"/>
            </a:endParaRP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r>
              <a:rPr lang="en-US" altLang="zh-CN" sz="1800">
                <a:latin typeface="Monaco" charset="0"/>
                <a:ea typeface="宋体" charset="-122"/>
                <a:sym typeface="Monaco" charset="0"/>
              </a:rPr>
              <a:t>    shell_sort(a, argc);</a:t>
            </a: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endParaRPr lang="en-US" altLang="zh-CN" sz="1800">
              <a:latin typeface="Monaco" charset="0"/>
              <a:ea typeface="宋体" charset="-122"/>
              <a:sym typeface="Monaco" charset="0"/>
            </a:endParaRP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r>
              <a:rPr lang="en-US" altLang="zh-CN" sz="1800">
                <a:latin typeface="Monaco" charset="0"/>
                <a:ea typeface="宋体" charset="-122"/>
                <a:sym typeface="Monaco" charset="0"/>
              </a:rPr>
              <a:t>    printf("Output: ");</a:t>
            </a: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r>
              <a:rPr lang="en-US" altLang="zh-CN" sz="1800">
                <a:latin typeface="Monaco" charset="0"/>
                <a:ea typeface="宋体" charset="-122"/>
                <a:sym typeface="Monaco" charset="0"/>
              </a:rPr>
              <a:t>    for (i = 0; i &lt; argc - 1; i++)</a:t>
            </a: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r>
              <a:rPr lang="en-US" altLang="zh-CN" sz="1800">
                <a:latin typeface="Monaco" charset="0"/>
                <a:ea typeface="宋体" charset="-122"/>
                <a:sym typeface="Monaco" charset="0"/>
              </a:rPr>
              <a:t>        printf("%d ", a[i]);</a:t>
            </a: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r>
              <a:rPr lang="en-US" altLang="zh-CN" sz="1800">
                <a:latin typeface="Monaco" charset="0"/>
                <a:ea typeface="宋体" charset="-122"/>
                <a:sym typeface="Monaco" charset="0"/>
              </a:rPr>
              <a:t>    printf("\n");</a:t>
            </a: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endParaRPr lang="en-US" altLang="zh-CN" sz="1800">
              <a:latin typeface="Monaco" charset="0"/>
              <a:ea typeface="宋体" charset="-122"/>
              <a:sym typeface="Monaco" charset="0"/>
            </a:endParaRP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r>
              <a:rPr lang="en-US" altLang="zh-CN" sz="1800">
                <a:latin typeface="Monaco" charset="0"/>
                <a:ea typeface="宋体" charset="-122"/>
                <a:sym typeface="Monaco" charset="0"/>
              </a:rPr>
              <a:t>    free(a);</a:t>
            </a: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endParaRPr lang="en-US" altLang="zh-CN" sz="1800">
              <a:latin typeface="Monaco" charset="0"/>
              <a:ea typeface="宋体" charset="-122"/>
              <a:sym typeface="Monaco" charset="0"/>
            </a:endParaRP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r>
              <a:rPr lang="en-US" altLang="zh-CN" sz="1800">
                <a:latin typeface="Monaco" charset="0"/>
                <a:ea typeface="宋体" charset="-122"/>
                <a:sym typeface="Monaco" charset="0"/>
              </a:rPr>
              <a:t>    return 0;</a:t>
            </a: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r>
              <a:rPr lang="en-US" altLang="zh-CN" sz="1800">
                <a:latin typeface="Monaco" charset="0"/>
                <a:ea typeface="宋体" charset="-122"/>
                <a:sym typeface="Monaco" charset="0"/>
              </a:rPr>
              <a:t>}</a:t>
            </a: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endParaRPr lang="en-US" altLang="zh-CN" sz="1800">
              <a:latin typeface="Monaco" charset="0"/>
              <a:ea typeface="宋体" charset="-122"/>
              <a:sym typeface="Monaco" charset="0"/>
            </a:endParaRPr>
          </a:p>
        </p:txBody>
      </p:sp>
      <p:sp>
        <p:nvSpPr>
          <p:cNvPr id="44036" name="Rectangle 4"/>
          <p:cNvSpPr>
            <a:spLocks noChangeArrowheads="1"/>
          </p:cNvSpPr>
          <p:nvPr/>
        </p:nvSpPr>
        <p:spPr bwMode="auto">
          <a:xfrm>
            <a:off x="5027613" y="4431030"/>
            <a:ext cx="3429000" cy="196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673100" eaLnBrk="1" hangingPunct="1">
              <a:tabLst>
                <a:tab pos="784225" algn="l"/>
              </a:tabLst>
            </a:pPr>
            <a:r>
              <a:rPr lang="en-US" altLang="zh-CN" sz="2400" dirty="0">
                <a:latin typeface="Gill Sans" charset="0"/>
                <a:ea typeface="宋体" charset="-122"/>
                <a:sym typeface="Gill Sans" charset="0"/>
              </a:rPr>
              <a:t>We have known that “a[0]” at line 37 is infected through rejecting Hypothesis 1.</a:t>
            </a:r>
          </a:p>
          <a:p>
            <a:pPr algn="ctr" defTabSz="673100" eaLnBrk="1" hangingPunct="1">
              <a:tabLst>
                <a:tab pos="784225" algn="l"/>
              </a:tabLst>
            </a:pPr>
            <a:endParaRPr lang="en-US" altLang="zh-CN" sz="3200" dirty="0">
              <a:latin typeface="Gill Sans" charset="0"/>
              <a:ea typeface="宋体" charset="-122"/>
              <a:sym typeface="Gill Sans" charset="0"/>
            </a:endParaRPr>
          </a:p>
        </p:txBody>
      </p:sp>
      <p:sp>
        <p:nvSpPr>
          <p:cNvPr id="44037" name="Line 5"/>
          <p:cNvSpPr>
            <a:spLocks noChangeShapeType="1"/>
          </p:cNvSpPr>
          <p:nvPr/>
        </p:nvSpPr>
        <p:spPr bwMode="auto">
          <a:xfrm flipH="1" flipV="1">
            <a:off x="3175791" y="4014788"/>
            <a:ext cx="1766096" cy="557212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5974" name="Text Box 6"/>
          <p:cNvSpPr txBox="1">
            <a:spLocks noChangeArrowheads="1"/>
          </p:cNvSpPr>
          <p:nvPr/>
        </p:nvSpPr>
        <p:spPr bwMode="auto">
          <a:xfrm>
            <a:off x="-92075" y="3495675"/>
            <a:ext cx="184150" cy="5191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44039" name="Text Box 7"/>
          <p:cNvSpPr txBox="1">
            <a:spLocks noChangeArrowheads="1"/>
          </p:cNvSpPr>
          <p:nvPr/>
        </p:nvSpPr>
        <p:spPr bwMode="auto">
          <a:xfrm>
            <a:off x="2741613" y="2803525"/>
            <a:ext cx="868362" cy="39687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000" b="1">
                <a:solidFill>
                  <a:schemeClr val="bg1"/>
                </a:solidFill>
                <a:ea typeface="宋体" charset="-122"/>
              </a:rPr>
              <a:t>Line 6</a:t>
            </a:r>
          </a:p>
        </p:txBody>
      </p:sp>
      <p:sp>
        <p:nvSpPr>
          <p:cNvPr id="44040" name="Text Box 8"/>
          <p:cNvSpPr txBox="1">
            <a:spLocks noChangeArrowheads="1"/>
          </p:cNvSpPr>
          <p:nvPr/>
        </p:nvSpPr>
        <p:spPr bwMode="auto">
          <a:xfrm>
            <a:off x="3549650" y="3617913"/>
            <a:ext cx="995363" cy="39687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000" b="1" dirty="0">
                <a:solidFill>
                  <a:schemeClr val="bg1"/>
                </a:solidFill>
                <a:ea typeface="宋体" charset="-122"/>
              </a:rPr>
              <a:t>Line 37</a:t>
            </a:r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 flipH="1">
            <a:off x="3732211" y="1676401"/>
            <a:ext cx="1828801" cy="1325562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Rectangle 12"/>
          <p:cNvSpPr/>
          <p:nvPr/>
        </p:nvSpPr>
        <p:spPr>
          <a:xfrm>
            <a:off x="5585801" y="761773"/>
            <a:ext cx="4038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73100" eaLnBrk="1" hangingPunct="1">
              <a:tabLst>
                <a:tab pos="784225" algn="l"/>
              </a:tabLst>
            </a:pPr>
            <a:r>
              <a:rPr lang="en-US" altLang="zh-CN" sz="2400" dirty="0">
                <a:latin typeface="Gill Sans" charset="0"/>
                <a:ea typeface="宋体" charset="-122"/>
                <a:sym typeface="Gill Sans" charset="0"/>
              </a:rPr>
              <a:t>We wonder: Is the program state of a[ ] correct at line 6</a:t>
            </a:r>
          </a:p>
          <a:p>
            <a:pPr algn="just" defTabSz="673100" eaLnBrk="1" hangingPunct="1">
              <a:tabLst>
                <a:tab pos="784225" algn="l"/>
              </a:tabLst>
            </a:pPr>
            <a:r>
              <a:rPr lang="en-US" altLang="zh-CN" sz="2400" dirty="0">
                <a:latin typeface="Gill Sans" charset="0"/>
                <a:ea typeface="宋体" charset="-122"/>
                <a:sym typeface="Gill Sans" charset="0"/>
              </a:rPr>
              <a:t>(i.e., right before invoking</a:t>
            </a:r>
          </a:p>
          <a:p>
            <a:pPr algn="just" defTabSz="673100" eaLnBrk="1" hangingPunct="1">
              <a:tabLst>
                <a:tab pos="784225" algn="l"/>
              </a:tabLst>
            </a:pPr>
            <a:r>
              <a:rPr lang="en-US" altLang="zh-CN" sz="2400" dirty="0" err="1">
                <a:latin typeface="Gill Sans" charset="0"/>
                <a:ea typeface="宋体" charset="-122"/>
                <a:sym typeface="Gill Sans" charset="0"/>
              </a:rPr>
              <a:t>sell_sort</a:t>
            </a:r>
            <a:r>
              <a:rPr lang="en-US" altLang="zh-CN" sz="2400" dirty="0">
                <a:latin typeface="Gill Sans" charset="0"/>
                <a:ea typeface="宋体" charset="-122"/>
                <a:sym typeface="Gill Sans" charset="0"/>
              </a:rPr>
              <a:t>()?</a:t>
            </a:r>
          </a:p>
        </p:txBody>
      </p:sp>
    </p:spTree>
    <p:extLst>
      <p:ext uri="{BB962C8B-B14F-4D97-AF65-F5344CB8AC3E}">
        <p14:creationId xmlns:p14="http://schemas.microsoft.com/office/powerpoint/2010/main" val="531711725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7913" y="6705600"/>
            <a:ext cx="2062162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43C051F-3522-41F4-A93E-7A08022D4709}" type="slidenum">
              <a:rPr lang="en-US" altLang="zh-CN" sz="1400">
                <a:solidFill>
                  <a:schemeClr val="folHlink"/>
                </a:solidFill>
              </a:rPr>
              <a:pPr/>
              <a:t>61</a:t>
            </a:fld>
            <a:endParaRPr lang="en-US" altLang="zh-CN" sz="1400">
              <a:solidFill>
                <a:schemeClr val="folHlink"/>
              </a:solidFill>
            </a:endParaRPr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100994" tIns="0" rIns="121194" bIns="0" anchor="ctr"/>
          <a:lstStyle/>
          <a:p>
            <a:pPr>
              <a:tabLst>
                <a:tab pos="1219200" algn="l"/>
              </a:tabLst>
            </a:pPr>
            <a:r>
              <a:rPr lang="en-US" altLang="zh-CN" dirty="0">
                <a:ea typeface="宋体" charset="-122"/>
              </a:rPr>
              <a:t>Hypothesis 2: </a:t>
            </a:r>
            <a:r>
              <a:rPr lang="en-US" altLang="zh-CN" dirty="0" err="1">
                <a:ea typeface="宋体" charset="-122"/>
              </a:rPr>
              <a:t>shell_sort</a:t>
            </a:r>
            <a:r>
              <a:rPr lang="en-US" altLang="zh-CN" dirty="0">
                <a:ea typeface="宋体" charset="-122"/>
              </a:rPr>
              <a:t>()</a:t>
            </a:r>
          </a:p>
        </p:txBody>
      </p:sp>
      <p:graphicFrame>
        <p:nvGraphicFramePr>
          <p:cNvPr id="124211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052442"/>
              </p:ext>
            </p:extLst>
          </p:nvPr>
        </p:nvGraphicFramePr>
        <p:xfrm>
          <a:off x="989013" y="1600200"/>
          <a:ext cx="7950200" cy="4800600"/>
        </p:xfrm>
        <a:graphic>
          <a:graphicData uri="http://schemas.openxmlformats.org/drawingml/2006/table">
            <a:tbl>
              <a:tblPr/>
              <a:tblGrid>
                <a:gridCol w="2592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7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4406">
                <a:tc>
                  <a:txBody>
                    <a:bodyPr/>
                    <a:lstStyle/>
                    <a:p>
                      <a:pPr marL="6350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pitchFamily="2" charset="2"/>
                        <a:buNone/>
                        <a:tabLst>
                          <a:tab pos="1131888" algn="l"/>
                          <a:tab pos="3402013" algn="l"/>
                        </a:tabLst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66AFF"/>
                          </a:solidFill>
                          <a:effectLst/>
                          <a:latin typeface="Times New Roman" pitchFamily="18" charset="0"/>
                        </a:rPr>
                        <a:t>Hypothesis</a:t>
                      </a:r>
                    </a:p>
                  </a:txBody>
                  <a:tcPr marL="28054" marR="28054" marT="28054" marB="28054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pitchFamily="2" charset="2"/>
                        <a:buNone/>
                        <a:tabLst>
                          <a:tab pos="1065213" algn="l"/>
                          <a:tab pos="7035800" algn="l"/>
                        </a:tabLst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sym typeface="Comic Sans MS" pitchFamily="66" charset="0"/>
                      </a:endParaRPr>
                    </a:p>
                  </a:txBody>
                  <a:tcPr marL="28054" marR="28054" marT="28054" marB="28054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351">
                <a:tc>
                  <a:txBody>
                    <a:bodyPr/>
                    <a:lstStyle/>
                    <a:p>
                      <a:pPr marL="6350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pitchFamily="2" charset="2"/>
                        <a:buNone/>
                        <a:tabLst>
                          <a:tab pos="1131888" algn="l"/>
                          <a:tab pos="3402013" algn="l"/>
                        </a:tabLst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666AFF"/>
                          </a:solidFill>
                          <a:effectLst/>
                          <a:latin typeface="Times New Roman" pitchFamily="18" charset="0"/>
                        </a:rPr>
                        <a:t>Prediction</a:t>
                      </a:r>
                    </a:p>
                  </a:txBody>
                  <a:tcPr marL="28054" marR="28054" marT="28054" marB="28054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pitchFamily="2" charset="2"/>
                        <a:buNone/>
                        <a:tabLst>
                          <a:tab pos="1065213" algn="l"/>
                          <a:tab pos="7035800" algn="l"/>
                        </a:tabLst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sym typeface="Comic Sans MS" pitchFamily="66" charset="0"/>
                      </a:endParaRPr>
                    </a:p>
                  </a:txBody>
                  <a:tcPr marL="28054" marR="28054" marT="28054" marB="28054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5746">
                <a:tc>
                  <a:txBody>
                    <a:bodyPr/>
                    <a:lstStyle/>
                    <a:p>
                      <a:pPr marL="6350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pitchFamily="2" charset="2"/>
                        <a:buNone/>
                        <a:tabLst>
                          <a:tab pos="1131888" algn="l"/>
                          <a:tab pos="3402013" algn="l"/>
                        </a:tabLst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666AFF"/>
                          </a:solidFill>
                          <a:effectLst/>
                          <a:latin typeface="Times New Roman" pitchFamily="18" charset="0"/>
                        </a:rPr>
                        <a:t>Experiment</a:t>
                      </a:r>
                    </a:p>
                  </a:txBody>
                  <a:tcPr marL="28054" marR="28054" marT="28054" marB="28054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pitchFamily="2" charset="2"/>
                        <a:buNone/>
                        <a:tabLst>
                          <a:tab pos="1065213" algn="l"/>
                          <a:tab pos="7035800" algn="l"/>
                        </a:tabLst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sym typeface="Comic Sans MS" pitchFamily="66" charset="0"/>
                      </a:endParaRPr>
                    </a:p>
                  </a:txBody>
                  <a:tcPr marL="28054" marR="28054" marT="28054" marB="28054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351">
                <a:tc>
                  <a:txBody>
                    <a:bodyPr/>
                    <a:lstStyle/>
                    <a:p>
                      <a:pPr marL="6350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pitchFamily="2" charset="2"/>
                        <a:buNone/>
                        <a:tabLst>
                          <a:tab pos="1131888" algn="l"/>
                          <a:tab pos="3402013" algn="l"/>
                        </a:tabLst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666AFF"/>
                          </a:solidFill>
                          <a:effectLst/>
                          <a:latin typeface="Times New Roman" pitchFamily="18" charset="0"/>
                        </a:rPr>
                        <a:t>Observation</a:t>
                      </a:r>
                    </a:p>
                  </a:txBody>
                  <a:tcPr marL="28054" marR="28054" marT="28054" marB="28054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pitchFamily="2" charset="2"/>
                        <a:buNone/>
                        <a:tabLst>
                          <a:tab pos="1065213" algn="l"/>
                          <a:tab pos="7035800" algn="l"/>
                        </a:tabLst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sym typeface="Comic Sans MS" pitchFamily="66" charset="0"/>
                      </a:endParaRPr>
                    </a:p>
                  </a:txBody>
                  <a:tcPr marL="28054" marR="28054" marT="28054" marB="28054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5746">
                <a:tc>
                  <a:txBody>
                    <a:bodyPr/>
                    <a:lstStyle/>
                    <a:p>
                      <a:pPr marL="6350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pitchFamily="2" charset="2"/>
                        <a:buNone/>
                        <a:tabLst>
                          <a:tab pos="1131888" algn="l"/>
                          <a:tab pos="3402013" algn="l"/>
                        </a:tabLst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666AFF"/>
                          </a:solidFill>
                          <a:effectLst/>
                          <a:latin typeface="Times New Roman" pitchFamily="18" charset="0"/>
                        </a:rPr>
                        <a:t>Conclusion</a:t>
                      </a:r>
                    </a:p>
                  </a:txBody>
                  <a:tcPr marL="28054" marR="28054" marT="28054" marB="28054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pitchFamily="2" charset="2"/>
                        <a:buNone/>
                        <a:tabLst>
                          <a:tab pos="1065213" algn="l"/>
                          <a:tab pos="7035800" algn="l"/>
                        </a:tabLst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sym typeface="Comic Sans MS" pitchFamily="66" charset="0"/>
                      </a:endParaRPr>
                    </a:p>
                  </a:txBody>
                  <a:tcPr marL="28054" marR="28054" marT="28054" marB="28054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42153" name="Rectangle 41"/>
          <p:cNvSpPr>
            <a:spLocks noChangeArrowheads="1"/>
          </p:cNvSpPr>
          <p:nvPr/>
        </p:nvSpPr>
        <p:spPr bwMode="auto">
          <a:xfrm>
            <a:off x="3808413" y="1752600"/>
            <a:ext cx="48990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673100" eaLnBrk="1" hangingPunct="1">
              <a:lnSpc>
                <a:spcPct val="69000"/>
              </a:lnSpc>
              <a:tabLst>
                <a:tab pos="784225" algn="l"/>
                <a:tab pos="5195888" algn="l"/>
              </a:tabLst>
            </a:pPr>
            <a:r>
              <a:rPr lang="en-US" altLang="zh-CN" sz="2400" dirty="0">
                <a:latin typeface="Comic Sans MS" pitchFamily="66" charset="0"/>
                <a:ea typeface="宋体" charset="-122"/>
                <a:sym typeface="Comic Sans MS" pitchFamily="66" charset="0"/>
              </a:rPr>
              <a:t>The infection does not take place until the procedure </a:t>
            </a:r>
            <a:r>
              <a:rPr lang="en-US" altLang="zh-CN" sz="2400" dirty="0" err="1">
                <a:latin typeface="Comic Sans MS" pitchFamily="66" charset="0"/>
                <a:ea typeface="宋体" charset="-122"/>
                <a:sym typeface="Comic Sans MS" pitchFamily="66" charset="0"/>
              </a:rPr>
              <a:t>shell_sort</a:t>
            </a:r>
            <a:r>
              <a:rPr lang="en-US" altLang="zh-CN" sz="2400" dirty="0">
                <a:latin typeface="Comic Sans MS" pitchFamily="66" charset="0"/>
                <a:ea typeface="宋体" charset="-122"/>
                <a:sym typeface="Comic Sans MS" pitchFamily="66" charset="0"/>
              </a:rPr>
              <a:t> is about to execute.</a:t>
            </a:r>
          </a:p>
        </p:txBody>
      </p:sp>
      <p:sp>
        <p:nvSpPr>
          <p:cNvPr id="1242154" name="Rectangle 42"/>
          <p:cNvSpPr>
            <a:spLocks noChangeArrowheads="1"/>
          </p:cNvSpPr>
          <p:nvPr/>
        </p:nvSpPr>
        <p:spPr bwMode="auto">
          <a:xfrm>
            <a:off x="3808413" y="2743200"/>
            <a:ext cx="53562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673100" eaLnBrk="1" hangingPunct="1">
              <a:tabLst>
                <a:tab pos="784225" algn="l"/>
                <a:tab pos="5195888" algn="l"/>
              </a:tabLst>
            </a:pPr>
            <a:r>
              <a:rPr lang="en-US" altLang="zh-CN" sz="2400" dirty="0">
                <a:latin typeface="Comic Sans MS" pitchFamily="66" charset="0"/>
                <a:ea typeface="宋体" charset="-122"/>
                <a:sym typeface="Comic Sans MS" pitchFamily="66" charset="0"/>
              </a:rPr>
              <a:t>At Line 6, a[] = [11, 14]; </a:t>
            </a:r>
            <a:r>
              <a:rPr lang="en-US" altLang="zh-CN" sz="2400" dirty="0" err="1">
                <a:latin typeface="Comic Sans MS" pitchFamily="66" charset="0"/>
                <a:ea typeface="宋体" charset="-122"/>
                <a:sym typeface="Comic Sans MS" pitchFamily="66" charset="0"/>
              </a:rPr>
              <a:t>argc</a:t>
            </a:r>
            <a:r>
              <a:rPr lang="en-US" altLang="zh-CN" sz="2400" dirty="0">
                <a:latin typeface="Comic Sans MS" pitchFamily="66" charset="0"/>
                <a:ea typeface="宋体" charset="-122"/>
                <a:sym typeface="Comic Sans MS" pitchFamily="66" charset="0"/>
              </a:rPr>
              <a:t>= 2</a:t>
            </a:r>
          </a:p>
        </p:txBody>
      </p:sp>
      <p:sp>
        <p:nvSpPr>
          <p:cNvPr id="1242155" name="Rectangle 43"/>
          <p:cNvSpPr>
            <a:spLocks noChangeArrowheads="1"/>
          </p:cNvSpPr>
          <p:nvPr/>
        </p:nvSpPr>
        <p:spPr bwMode="auto">
          <a:xfrm>
            <a:off x="3808413" y="3733800"/>
            <a:ext cx="5357812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673100" eaLnBrk="1" hangingPunct="1">
              <a:tabLst>
                <a:tab pos="784225" algn="l"/>
                <a:tab pos="5195888" algn="l"/>
              </a:tabLst>
            </a:pPr>
            <a:r>
              <a:rPr lang="en-US" altLang="zh-CN" sz="2400" dirty="0">
                <a:latin typeface="Comic Sans MS" pitchFamily="66" charset="0"/>
                <a:ea typeface="宋体" charset="-122"/>
                <a:sym typeface="Comic Sans MS" pitchFamily="66" charset="0"/>
              </a:rPr>
              <a:t>Observe a[] and </a:t>
            </a:r>
            <a:r>
              <a:rPr lang="en-US" altLang="zh-CN" sz="2400" dirty="0" err="1">
                <a:latin typeface="Comic Sans MS" pitchFamily="66" charset="0"/>
                <a:ea typeface="宋体" charset="-122"/>
                <a:sym typeface="Comic Sans MS" pitchFamily="66" charset="0"/>
              </a:rPr>
              <a:t>argc</a:t>
            </a:r>
            <a:r>
              <a:rPr lang="en-US" altLang="zh-CN" sz="2400" dirty="0">
                <a:latin typeface="Comic Sans MS" pitchFamily="66" charset="0"/>
                <a:ea typeface="宋体" charset="-122"/>
                <a:sym typeface="Comic Sans MS" pitchFamily="66" charset="0"/>
              </a:rPr>
              <a:t> at Line 6.</a:t>
            </a:r>
          </a:p>
        </p:txBody>
      </p:sp>
      <p:sp>
        <p:nvSpPr>
          <p:cNvPr id="1242156" name="Rectangle 44"/>
          <p:cNvSpPr>
            <a:spLocks noChangeArrowheads="1"/>
          </p:cNvSpPr>
          <p:nvPr/>
        </p:nvSpPr>
        <p:spPr bwMode="auto">
          <a:xfrm>
            <a:off x="3786188" y="4800600"/>
            <a:ext cx="53562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673100" eaLnBrk="1" hangingPunct="1">
              <a:tabLst>
                <a:tab pos="784225" algn="l"/>
                <a:tab pos="5195888" algn="l"/>
              </a:tabLst>
            </a:pPr>
            <a:r>
              <a:rPr lang="en-US" altLang="zh-CN" sz="2400" dirty="0">
                <a:latin typeface="Comic Sans MS" pitchFamily="66" charset="0"/>
                <a:ea typeface="宋体" charset="-122"/>
                <a:sym typeface="Comic Sans MS" pitchFamily="66" charset="0"/>
              </a:rPr>
              <a:t>a[] = [11, 14, 0]; </a:t>
            </a:r>
            <a:r>
              <a:rPr lang="en-US" altLang="zh-CN" sz="2400" dirty="0" err="1">
                <a:latin typeface="Comic Sans MS" pitchFamily="66" charset="0"/>
                <a:ea typeface="宋体" charset="-122"/>
                <a:sym typeface="Comic Sans MS" pitchFamily="66" charset="0"/>
              </a:rPr>
              <a:t>argc</a:t>
            </a:r>
            <a:r>
              <a:rPr lang="en-US" altLang="zh-CN" sz="2400" dirty="0">
                <a:latin typeface="Comic Sans MS" pitchFamily="66" charset="0"/>
                <a:ea typeface="宋体" charset="-122"/>
                <a:sym typeface="Comic Sans MS" pitchFamily="66" charset="0"/>
              </a:rPr>
              <a:t> = </a:t>
            </a:r>
            <a:r>
              <a:rPr lang="en-US" altLang="zh-CN" sz="2400" b="1" dirty="0">
                <a:latin typeface="Comic Sans MS" pitchFamily="66" charset="0"/>
                <a:ea typeface="宋体" charset="-122"/>
                <a:sym typeface="Comic Sans MS" pitchFamily="66" charset="0"/>
              </a:rPr>
              <a:t>3</a:t>
            </a:r>
            <a:r>
              <a:rPr lang="en-US" altLang="zh-CN" sz="2400" dirty="0">
                <a:latin typeface="Comic Sans MS" pitchFamily="66" charset="0"/>
                <a:ea typeface="宋体" charset="-122"/>
                <a:sym typeface="Comic Sans MS" pitchFamily="66" charset="0"/>
              </a:rPr>
              <a:t>.</a:t>
            </a:r>
          </a:p>
        </p:txBody>
      </p:sp>
      <p:sp>
        <p:nvSpPr>
          <p:cNvPr id="1242157" name="Rectangle 45"/>
          <p:cNvSpPr>
            <a:spLocks noChangeArrowheads="1"/>
          </p:cNvSpPr>
          <p:nvPr/>
        </p:nvSpPr>
        <p:spPr bwMode="auto">
          <a:xfrm>
            <a:off x="3775075" y="5829300"/>
            <a:ext cx="5357813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673100" eaLnBrk="1" hangingPunct="1">
              <a:tabLst>
                <a:tab pos="784225" algn="l"/>
                <a:tab pos="5195888" algn="l"/>
              </a:tabLst>
            </a:pPr>
            <a:r>
              <a:rPr lang="en-US" altLang="zh-CN" sz="2400">
                <a:latin typeface="Comic Sans MS" pitchFamily="66" charset="0"/>
                <a:ea typeface="宋体" charset="-122"/>
                <a:sym typeface="Comic Sans MS" pitchFamily="66" charset="0"/>
              </a:rPr>
              <a:t>Hypothesis is </a:t>
            </a:r>
            <a:r>
              <a:rPr lang="en-US" altLang="zh-CN" sz="2400" b="1">
                <a:latin typeface="Comic Sans MS" pitchFamily="66" charset="0"/>
                <a:ea typeface="宋体" charset="-122"/>
                <a:sym typeface="Comic Sans MS" pitchFamily="66" charset="0"/>
              </a:rPr>
              <a:t>rejected</a:t>
            </a:r>
            <a:r>
              <a:rPr lang="en-US" altLang="zh-CN" sz="2400">
                <a:latin typeface="Comic Sans MS" pitchFamily="66" charset="0"/>
                <a:ea typeface="宋体" charset="-122"/>
                <a:sym typeface="Comic Sans MS" pitchFamily="66" charset="0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2750" y="6324600"/>
            <a:ext cx="8958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now know that both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a[]</a:t>
            </a:r>
            <a:r>
              <a:rPr lang="en-US" dirty="0"/>
              <a:t> 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argc</a:t>
            </a:r>
            <a:r>
              <a:rPr lang="en-US" dirty="0"/>
              <a:t> have been infected.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2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42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42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42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42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42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2153" grpId="0" autoUpdateAnimBg="0"/>
      <p:bldP spid="1242154" grpId="0" autoUpdateAnimBg="0"/>
      <p:bldP spid="1242155" grpId="0" autoUpdateAnimBg="0"/>
      <p:bldP spid="1242156" grpId="0" autoUpdateAnimBg="0"/>
      <p:bldP spid="1242157" grpId="0" autoUpdateAnimBg="0"/>
      <p:bldP spid="1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77211BF-BC04-42C8-B5F0-D2FAD6B36715}" type="slidenum">
              <a:rPr lang="en-US" altLang="zh-CN" sz="1400">
                <a:solidFill>
                  <a:schemeClr val="folHlink"/>
                </a:solidFill>
              </a:rPr>
              <a:pPr/>
              <a:t>62</a:t>
            </a:fld>
            <a:endParaRPr lang="en-US" altLang="zh-CN" sz="1400">
              <a:solidFill>
                <a:schemeClr val="folHlink"/>
              </a:solidFill>
            </a:endParaRPr>
          </a:p>
        </p:txBody>
      </p:sp>
      <p:sp>
        <p:nvSpPr>
          <p:cNvPr id="44035" name="Rectangle 2"/>
          <p:cNvSpPr>
            <a:spLocks noChangeArrowheads="1"/>
          </p:cNvSpPr>
          <p:nvPr/>
        </p:nvSpPr>
        <p:spPr bwMode="auto">
          <a:xfrm>
            <a:off x="493713" y="374650"/>
            <a:ext cx="8896350" cy="60531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673100" eaLnBrk="1" hangingPunct="1">
              <a:tabLst>
                <a:tab pos="784225" algn="l"/>
                <a:tab pos="8616950" algn="l"/>
              </a:tabLst>
            </a:pPr>
            <a:r>
              <a:rPr lang="en-US" altLang="zh-CN" sz="1800">
                <a:latin typeface="Monaco" charset="0"/>
                <a:ea typeface="宋体" charset="-122"/>
                <a:sym typeface="Monaco" charset="0"/>
              </a:rPr>
              <a:t>int </a:t>
            </a:r>
            <a:r>
              <a:rPr lang="en-US" altLang="zh-CN" sz="1800">
                <a:solidFill>
                  <a:schemeClr val="bg2"/>
                </a:solidFill>
                <a:latin typeface="Monaco" charset="0"/>
                <a:ea typeface="宋体" charset="-122"/>
                <a:sym typeface="Monaco" charset="0"/>
              </a:rPr>
              <a:t>main</a:t>
            </a:r>
            <a:r>
              <a:rPr lang="en-US" altLang="zh-CN" sz="1800">
                <a:latin typeface="Monaco" charset="0"/>
                <a:ea typeface="宋体" charset="-122"/>
                <a:sym typeface="Monaco" charset="0"/>
              </a:rPr>
              <a:t>(int argc, char *argv[])</a:t>
            </a: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r>
              <a:rPr lang="en-US" altLang="zh-CN" sz="1800">
                <a:latin typeface="Monaco" charset="0"/>
                <a:ea typeface="宋体" charset="-122"/>
                <a:sym typeface="Monaco" charset="0"/>
              </a:rPr>
              <a:t>{</a:t>
            </a: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r>
              <a:rPr lang="en-US" altLang="zh-CN" sz="1800">
                <a:latin typeface="Monaco" charset="0"/>
                <a:ea typeface="宋体" charset="-122"/>
                <a:sym typeface="Monaco" charset="0"/>
              </a:rPr>
              <a:t>    int *a;</a:t>
            </a: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r>
              <a:rPr lang="en-US" altLang="zh-CN" sz="1800">
                <a:latin typeface="Monaco" charset="0"/>
                <a:ea typeface="宋体" charset="-122"/>
                <a:sym typeface="Monaco" charset="0"/>
              </a:rPr>
              <a:t>    int i;</a:t>
            </a: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endParaRPr lang="en-US" altLang="zh-CN" sz="1800">
              <a:latin typeface="Monaco" charset="0"/>
              <a:ea typeface="宋体" charset="-122"/>
              <a:sym typeface="Monaco" charset="0"/>
            </a:endParaRP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r>
              <a:rPr lang="en-US" altLang="zh-CN" sz="1800">
                <a:latin typeface="Monaco" charset="0"/>
                <a:ea typeface="宋体" charset="-122"/>
                <a:sym typeface="Monaco" charset="0"/>
              </a:rPr>
              <a:t>    a = (int *)malloc((argc - 1) * sizeof(int));</a:t>
            </a: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r>
              <a:rPr lang="en-US" altLang="zh-CN" sz="1800">
                <a:latin typeface="Monaco" charset="0"/>
                <a:ea typeface="宋体" charset="-122"/>
                <a:sym typeface="Monaco" charset="0"/>
              </a:rPr>
              <a:t>    for (i = 0; i &lt; argc - 1; i++)</a:t>
            </a: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r>
              <a:rPr lang="en-US" altLang="zh-CN" sz="1800">
                <a:latin typeface="Monaco" charset="0"/>
                <a:ea typeface="宋体" charset="-122"/>
                <a:sym typeface="Monaco" charset="0"/>
              </a:rPr>
              <a:t>        a[i] = atoi(argv[i + 1]);</a:t>
            </a: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endParaRPr lang="en-US" altLang="zh-CN" sz="1800">
              <a:latin typeface="Monaco" charset="0"/>
              <a:ea typeface="宋体" charset="-122"/>
              <a:sym typeface="Monaco" charset="0"/>
            </a:endParaRP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r>
              <a:rPr lang="en-US" altLang="zh-CN" sz="1800">
                <a:latin typeface="Monaco" charset="0"/>
                <a:ea typeface="宋体" charset="-122"/>
                <a:sym typeface="Monaco" charset="0"/>
              </a:rPr>
              <a:t>    shell_sort(a, argc);</a:t>
            </a: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endParaRPr lang="en-US" altLang="zh-CN" sz="1800">
              <a:latin typeface="Monaco" charset="0"/>
              <a:ea typeface="宋体" charset="-122"/>
              <a:sym typeface="Monaco" charset="0"/>
            </a:endParaRP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r>
              <a:rPr lang="en-US" altLang="zh-CN" sz="1800">
                <a:latin typeface="Monaco" charset="0"/>
                <a:ea typeface="宋体" charset="-122"/>
                <a:sym typeface="Monaco" charset="0"/>
              </a:rPr>
              <a:t>    printf("Output: ");</a:t>
            </a: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r>
              <a:rPr lang="en-US" altLang="zh-CN" sz="1800">
                <a:latin typeface="Monaco" charset="0"/>
                <a:ea typeface="宋体" charset="-122"/>
                <a:sym typeface="Monaco" charset="0"/>
              </a:rPr>
              <a:t>    for (i = 0; i &lt; argc - 1; i++)</a:t>
            </a: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r>
              <a:rPr lang="en-US" altLang="zh-CN" sz="1800">
                <a:latin typeface="Monaco" charset="0"/>
                <a:ea typeface="宋体" charset="-122"/>
                <a:sym typeface="Monaco" charset="0"/>
              </a:rPr>
              <a:t>        printf("%d ", a[i]);</a:t>
            </a: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r>
              <a:rPr lang="en-US" altLang="zh-CN" sz="1800">
                <a:latin typeface="Monaco" charset="0"/>
                <a:ea typeface="宋体" charset="-122"/>
                <a:sym typeface="Monaco" charset="0"/>
              </a:rPr>
              <a:t>    printf("\n");</a:t>
            </a: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endParaRPr lang="en-US" altLang="zh-CN" sz="1800">
              <a:latin typeface="Monaco" charset="0"/>
              <a:ea typeface="宋体" charset="-122"/>
              <a:sym typeface="Monaco" charset="0"/>
            </a:endParaRP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r>
              <a:rPr lang="en-US" altLang="zh-CN" sz="1800">
                <a:latin typeface="Monaco" charset="0"/>
                <a:ea typeface="宋体" charset="-122"/>
                <a:sym typeface="Monaco" charset="0"/>
              </a:rPr>
              <a:t>    free(a);</a:t>
            </a: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endParaRPr lang="en-US" altLang="zh-CN" sz="1800">
              <a:latin typeface="Monaco" charset="0"/>
              <a:ea typeface="宋体" charset="-122"/>
              <a:sym typeface="Monaco" charset="0"/>
            </a:endParaRP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r>
              <a:rPr lang="en-US" altLang="zh-CN" sz="1800">
                <a:latin typeface="Monaco" charset="0"/>
                <a:ea typeface="宋体" charset="-122"/>
                <a:sym typeface="Monaco" charset="0"/>
              </a:rPr>
              <a:t>    return 0;</a:t>
            </a: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r>
              <a:rPr lang="en-US" altLang="zh-CN" sz="1800">
                <a:latin typeface="Monaco" charset="0"/>
                <a:ea typeface="宋体" charset="-122"/>
                <a:sym typeface="Monaco" charset="0"/>
              </a:rPr>
              <a:t>}</a:t>
            </a: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endParaRPr lang="en-US" altLang="zh-CN" sz="1800">
              <a:latin typeface="Monaco" charset="0"/>
              <a:ea typeface="宋体" charset="-122"/>
              <a:sym typeface="Monaco" charset="0"/>
            </a:endParaRPr>
          </a:p>
        </p:txBody>
      </p:sp>
      <p:sp>
        <p:nvSpPr>
          <p:cNvPr id="44036" name="Rectangle 4"/>
          <p:cNvSpPr>
            <a:spLocks noChangeArrowheads="1"/>
          </p:cNvSpPr>
          <p:nvPr/>
        </p:nvSpPr>
        <p:spPr bwMode="auto">
          <a:xfrm>
            <a:off x="4799012" y="4431030"/>
            <a:ext cx="4132147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 defTabSz="673100" eaLnBrk="1" hangingPunct="1">
              <a:tabLst>
                <a:tab pos="784225" algn="l"/>
              </a:tabLst>
            </a:pPr>
            <a:r>
              <a:rPr lang="en-US" altLang="zh-CN" sz="2400" dirty="0">
                <a:latin typeface="Gill Sans" charset="0"/>
                <a:ea typeface="宋体" charset="-122"/>
                <a:sym typeface="Gill Sans" charset="0"/>
              </a:rPr>
              <a:t>We have known that “a[0]” at line 37 is an inflected state by Hypothesis 1.</a:t>
            </a:r>
          </a:p>
          <a:p>
            <a:pPr algn="just" defTabSz="673100" eaLnBrk="1" hangingPunct="1">
              <a:tabLst>
                <a:tab pos="784225" algn="l"/>
              </a:tabLst>
            </a:pPr>
            <a:endParaRPr lang="en-US" altLang="zh-CN" sz="2400" dirty="0">
              <a:latin typeface="Gill Sans" charset="0"/>
              <a:ea typeface="宋体" charset="-122"/>
              <a:sym typeface="Gill Sans" charset="0"/>
            </a:endParaRPr>
          </a:p>
        </p:txBody>
      </p:sp>
      <p:sp>
        <p:nvSpPr>
          <p:cNvPr id="44037" name="Line 5"/>
          <p:cNvSpPr>
            <a:spLocks noChangeShapeType="1"/>
          </p:cNvSpPr>
          <p:nvPr/>
        </p:nvSpPr>
        <p:spPr bwMode="auto">
          <a:xfrm flipH="1" flipV="1">
            <a:off x="3175791" y="4014788"/>
            <a:ext cx="1523209" cy="481011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5974" name="Text Box 6"/>
          <p:cNvSpPr txBox="1">
            <a:spLocks noChangeArrowheads="1"/>
          </p:cNvSpPr>
          <p:nvPr/>
        </p:nvSpPr>
        <p:spPr bwMode="auto">
          <a:xfrm>
            <a:off x="-92075" y="3495675"/>
            <a:ext cx="184150" cy="5191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44039" name="Text Box 7"/>
          <p:cNvSpPr txBox="1">
            <a:spLocks noChangeArrowheads="1"/>
          </p:cNvSpPr>
          <p:nvPr/>
        </p:nvSpPr>
        <p:spPr bwMode="auto">
          <a:xfrm>
            <a:off x="2741613" y="2803525"/>
            <a:ext cx="868362" cy="39687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000" b="1">
                <a:solidFill>
                  <a:schemeClr val="bg1"/>
                </a:solidFill>
                <a:ea typeface="宋体" charset="-122"/>
              </a:rPr>
              <a:t>Line 6</a:t>
            </a:r>
          </a:p>
        </p:txBody>
      </p:sp>
      <p:sp>
        <p:nvSpPr>
          <p:cNvPr id="44040" name="Text Box 8"/>
          <p:cNvSpPr txBox="1">
            <a:spLocks noChangeArrowheads="1"/>
          </p:cNvSpPr>
          <p:nvPr/>
        </p:nvSpPr>
        <p:spPr bwMode="auto">
          <a:xfrm>
            <a:off x="3549650" y="3617913"/>
            <a:ext cx="995363" cy="39687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000" b="1" dirty="0">
                <a:solidFill>
                  <a:schemeClr val="bg1"/>
                </a:solidFill>
                <a:ea typeface="宋体" charset="-122"/>
              </a:rPr>
              <a:t>Line 37</a:t>
            </a:r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 flipH="1">
            <a:off x="3732210" y="3001961"/>
            <a:ext cx="1295401" cy="1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Rectangle 12"/>
          <p:cNvSpPr/>
          <p:nvPr/>
        </p:nvSpPr>
        <p:spPr>
          <a:xfrm>
            <a:off x="4880365" y="2639230"/>
            <a:ext cx="41858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73100" eaLnBrk="1" hangingPunct="1">
              <a:tabLst>
                <a:tab pos="784225" algn="l"/>
              </a:tabLst>
            </a:pPr>
            <a:r>
              <a:rPr lang="en-US" altLang="zh-CN" sz="2400" dirty="0">
                <a:latin typeface="Gill Sans" charset="0"/>
                <a:ea typeface="宋体" charset="-122"/>
                <a:sym typeface="Gill Sans" charset="0"/>
              </a:rPr>
              <a:t>We now know that both a[] and </a:t>
            </a:r>
            <a:r>
              <a:rPr lang="en-US" altLang="zh-CN" sz="2400" i="1" dirty="0" err="1">
                <a:latin typeface="Gill Sans" charset="0"/>
                <a:ea typeface="宋体" charset="-122"/>
                <a:sym typeface="Gill Sans" charset="0"/>
              </a:rPr>
              <a:t>argc</a:t>
            </a:r>
            <a:r>
              <a:rPr lang="en-US" altLang="zh-CN" sz="2400" dirty="0">
                <a:latin typeface="Gill Sans" charset="0"/>
                <a:ea typeface="宋体" charset="-122"/>
                <a:sym typeface="Gill Sans" charset="0"/>
              </a:rPr>
              <a:t> have been infected. </a:t>
            </a:r>
          </a:p>
          <a:p>
            <a:pPr algn="just" defTabSz="673100" eaLnBrk="1" hangingPunct="1">
              <a:tabLst>
                <a:tab pos="784225" algn="l"/>
              </a:tabLst>
            </a:pPr>
            <a:r>
              <a:rPr lang="en-US" altLang="zh-CN" sz="2400" dirty="0">
                <a:latin typeface="Gill Sans" charset="0"/>
                <a:ea typeface="宋体" charset="-122"/>
                <a:sym typeface="Gill Sans" charset="0"/>
              </a:rPr>
              <a:t>By Hypothesis 2</a:t>
            </a:r>
          </a:p>
        </p:txBody>
      </p:sp>
      <p:sp>
        <p:nvSpPr>
          <p:cNvPr id="2" name="Rectangle 1"/>
          <p:cNvSpPr/>
          <p:nvPr/>
        </p:nvSpPr>
        <p:spPr>
          <a:xfrm>
            <a:off x="4880365" y="990600"/>
            <a:ext cx="41858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i="1" dirty="0" err="1">
                <a:latin typeface="Gill Sans"/>
              </a:rPr>
              <a:t>argc</a:t>
            </a:r>
            <a:r>
              <a:rPr lang="en-US" sz="2400" dirty="0">
                <a:latin typeface="Gill Sans"/>
              </a:rPr>
              <a:t> is from the input and has not ever been modified before line 6.</a:t>
            </a:r>
          </a:p>
        </p:txBody>
      </p:sp>
      <p:sp>
        <p:nvSpPr>
          <p:cNvPr id="12" name="Line 5"/>
          <p:cNvSpPr>
            <a:spLocks noChangeShapeType="1"/>
          </p:cNvSpPr>
          <p:nvPr/>
        </p:nvSpPr>
        <p:spPr bwMode="auto">
          <a:xfrm flipH="1" flipV="1">
            <a:off x="2093911" y="762001"/>
            <a:ext cx="2786452" cy="490209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199309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7913" y="6400800"/>
            <a:ext cx="2062162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C33667F-299A-4723-BEF0-0EF29905A7B1}" type="slidenum">
              <a:rPr lang="en-US" altLang="zh-CN" sz="1400">
                <a:solidFill>
                  <a:schemeClr val="folHlink"/>
                </a:solidFill>
              </a:rPr>
              <a:pPr/>
              <a:t>63</a:t>
            </a:fld>
            <a:endParaRPr lang="en-US" altLang="zh-CN" sz="1400">
              <a:solidFill>
                <a:schemeClr val="folHlink"/>
              </a:solidFill>
            </a:endParaRPr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100994" tIns="0" rIns="121194" bIns="0" anchor="ctr"/>
          <a:lstStyle/>
          <a:p>
            <a:pPr>
              <a:tabLst>
                <a:tab pos="1219200" algn="l"/>
              </a:tabLst>
            </a:pPr>
            <a:r>
              <a:rPr lang="en-US" altLang="zh-CN" dirty="0">
                <a:ea typeface="宋体" charset="-122"/>
              </a:rPr>
              <a:t>Hypothesis 3: </a:t>
            </a:r>
            <a:r>
              <a:rPr lang="en-US" altLang="zh-CN" dirty="0" err="1">
                <a:ea typeface="宋体" charset="-122"/>
              </a:rPr>
              <a:t>argc</a:t>
            </a:r>
            <a:endParaRPr lang="en-US" altLang="zh-CN" dirty="0">
              <a:ea typeface="宋体" charset="-122"/>
            </a:endParaRPr>
          </a:p>
        </p:txBody>
      </p:sp>
      <p:graphicFrame>
        <p:nvGraphicFramePr>
          <p:cNvPr id="1248259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025941"/>
              </p:ext>
            </p:extLst>
          </p:nvPr>
        </p:nvGraphicFramePr>
        <p:xfrm>
          <a:off x="912812" y="1600200"/>
          <a:ext cx="8762999" cy="4800600"/>
        </p:xfrm>
        <a:graphic>
          <a:graphicData uri="http://schemas.openxmlformats.org/drawingml/2006/table">
            <a:tbl>
              <a:tblPr/>
              <a:tblGrid>
                <a:gridCol w="2857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55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4406">
                <a:tc>
                  <a:txBody>
                    <a:bodyPr/>
                    <a:lstStyle/>
                    <a:p>
                      <a:pPr marL="6350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pitchFamily="2" charset="2"/>
                        <a:buNone/>
                        <a:tabLst>
                          <a:tab pos="1131888" algn="l"/>
                          <a:tab pos="3402013" algn="l"/>
                        </a:tabLst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66AFF"/>
                          </a:solidFill>
                          <a:effectLst/>
                          <a:latin typeface="Times New Roman" pitchFamily="18" charset="0"/>
                        </a:rPr>
                        <a:t>Hypothesis</a:t>
                      </a:r>
                    </a:p>
                  </a:txBody>
                  <a:tcPr marL="28054" marR="28054" marT="28054" marB="28054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pitchFamily="2" charset="2"/>
                        <a:buNone/>
                        <a:tabLst>
                          <a:tab pos="1065213" algn="l"/>
                          <a:tab pos="7035800" algn="l"/>
                        </a:tabLst>
                      </a:pPr>
                      <a:endParaRPr kumimoji="0" lang="en-US" sz="2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sym typeface="Comic Sans MS" pitchFamily="66" charset="0"/>
                      </a:endParaRPr>
                    </a:p>
                  </a:txBody>
                  <a:tcPr marL="28054" marR="28054" marT="28054" marB="28054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352">
                <a:tc>
                  <a:txBody>
                    <a:bodyPr/>
                    <a:lstStyle/>
                    <a:p>
                      <a:pPr marL="6350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pitchFamily="2" charset="2"/>
                        <a:buNone/>
                        <a:tabLst>
                          <a:tab pos="1131888" algn="l"/>
                          <a:tab pos="3402013" algn="l"/>
                        </a:tabLst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66AFF"/>
                          </a:solidFill>
                          <a:effectLst/>
                          <a:latin typeface="Times New Roman" pitchFamily="18" charset="0"/>
                        </a:rPr>
                        <a:t>Prediction</a:t>
                      </a:r>
                    </a:p>
                  </a:txBody>
                  <a:tcPr marL="28054" marR="28054" marT="28054" marB="28054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pitchFamily="2" charset="2"/>
                        <a:buNone/>
                        <a:tabLst>
                          <a:tab pos="1065213" algn="l"/>
                          <a:tab pos="7035800" algn="l"/>
                        </a:tabLst>
                      </a:pPr>
                      <a:endParaRPr kumimoji="0" lang="en-US" sz="2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sym typeface="Comic Sans MS" pitchFamily="66" charset="0"/>
                      </a:endParaRPr>
                    </a:p>
                  </a:txBody>
                  <a:tcPr marL="28054" marR="28054" marT="28054" marB="28054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5745">
                <a:tc>
                  <a:txBody>
                    <a:bodyPr/>
                    <a:lstStyle/>
                    <a:p>
                      <a:pPr marL="6350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pitchFamily="2" charset="2"/>
                        <a:buNone/>
                        <a:tabLst>
                          <a:tab pos="1131888" algn="l"/>
                          <a:tab pos="3402013" algn="l"/>
                        </a:tabLst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66AFF"/>
                          </a:solidFill>
                          <a:effectLst/>
                          <a:latin typeface="Times New Roman" pitchFamily="18" charset="0"/>
                        </a:rPr>
                        <a:t>Experiment</a:t>
                      </a:r>
                    </a:p>
                  </a:txBody>
                  <a:tcPr marL="28054" marR="28054" marT="28054" marB="28054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pitchFamily="2" charset="2"/>
                        <a:buNone/>
                        <a:tabLst>
                          <a:tab pos="1065213" algn="l"/>
                          <a:tab pos="7035800" algn="l"/>
                        </a:tabLst>
                      </a:pPr>
                      <a:endParaRPr kumimoji="0" 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sym typeface="Comic Sans MS" pitchFamily="66" charset="0"/>
                      </a:endParaRPr>
                    </a:p>
                  </a:txBody>
                  <a:tcPr marL="28054" marR="28054" marT="28054" marB="28054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352">
                <a:tc>
                  <a:txBody>
                    <a:bodyPr/>
                    <a:lstStyle/>
                    <a:p>
                      <a:pPr marL="6350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pitchFamily="2" charset="2"/>
                        <a:buNone/>
                        <a:tabLst>
                          <a:tab pos="1131888" algn="l"/>
                          <a:tab pos="3402013" algn="l"/>
                        </a:tabLst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66AFF"/>
                          </a:solidFill>
                          <a:effectLst/>
                          <a:latin typeface="Times New Roman" pitchFamily="18" charset="0"/>
                        </a:rPr>
                        <a:t>Observation</a:t>
                      </a:r>
                    </a:p>
                  </a:txBody>
                  <a:tcPr marL="28054" marR="28054" marT="28054" marB="28054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pitchFamily="2" charset="2"/>
                        <a:buNone/>
                        <a:tabLst>
                          <a:tab pos="1065213" algn="l"/>
                          <a:tab pos="7035800" algn="l"/>
                        </a:tabLst>
                      </a:pPr>
                      <a:endParaRPr kumimoji="0" 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sym typeface="Comic Sans MS" pitchFamily="66" charset="0"/>
                      </a:endParaRPr>
                    </a:p>
                  </a:txBody>
                  <a:tcPr marL="28054" marR="28054" marT="28054" marB="28054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5745">
                <a:tc>
                  <a:txBody>
                    <a:bodyPr/>
                    <a:lstStyle/>
                    <a:p>
                      <a:pPr marL="6350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pitchFamily="2" charset="2"/>
                        <a:buNone/>
                        <a:tabLst>
                          <a:tab pos="1131888" algn="l"/>
                          <a:tab pos="3402013" algn="l"/>
                        </a:tabLst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66AFF"/>
                          </a:solidFill>
                          <a:effectLst/>
                          <a:latin typeface="Times New Roman" pitchFamily="18" charset="0"/>
                        </a:rPr>
                        <a:t>Conclusion</a:t>
                      </a:r>
                    </a:p>
                  </a:txBody>
                  <a:tcPr marL="28054" marR="28054" marT="28054" marB="28054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60000"/>
                        <a:buFont typeface="Wingdings" pitchFamily="2" charset="2"/>
                        <a:buNone/>
                        <a:tabLst>
                          <a:tab pos="1065213" algn="l"/>
                          <a:tab pos="7035800" algn="l"/>
                        </a:tabLst>
                      </a:pPr>
                      <a:endParaRPr kumimoji="0" lang="en-US" sz="2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sym typeface="Comic Sans MS" pitchFamily="66" charset="0"/>
                      </a:endParaRPr>
                    </a:p>
                  </a:txBody>
                  <a:tcPr marL="28054" marR="28054" marT="28054" marB="28054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48297" name="Rectangle 41"/>
          <p:cNvSpPr>
            <a:spLocks noChangeArrowheads="1"/>
          </p:cNvSpPr>
          <p:nvPr/>
        </p:nvSpPr>
        <p:spPr bwMode="auto">
          <a:xfrm>
            <a:off x="3808413" y="1828800"/>
            <a:ext cx="5356225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673100" eaLnBrk="1" hangingPunct="1">
              <a:lnSpc>
                <a:spcPct val="69000"/>
              </a:lnSpc>
              <a:tabLst>
                <a:tab pos="784225" algn="l"/>
                <a:tab pos="5195888" algn="l"/>
              </a:tabLst>
            </a:pPr>
            <a:r>
              <a:rPr lang="en-US" altLang="zh-CN" sz="2400" dirty="0">
                <a:latin typeface="Comic Sans MS" pitchFamily="66" charset="0"/>
                <a:ea typeface="宋体" charset="-122"/>
                <a:sym typeface="Comic Sans MS" pitchFamily="66" charset="0"/>
              </a:rPr>
              <a:t>Invocation of </a:t>
            </a:r>
            <a:r>
              <a:rPr lang="en-US" altLang="zh-CN" sz="2400" dirty="0" err="1">
                <a:latin typeface="Comic Sans MS" pitchFamily="66" charset="0"/>
                <a:ea typeface="宋体" charset="-122"/>
                <a:sym typeface="Comic Sans MS" pitchFamily="66" charset="0"/>
              </a:rPr>
              <a:t>shell_sort</a:t>
            </a:r>
            <a:r>
              <a:rPr lang="en-US" altLang="zh-CN" sz="2400" dirty="0">
                <a:latin typeface="Comic Sans MS" pitchFamily="66" charset="0"/>
                <a:ea typeface="宋体" charset="-122"/>
                <a:sym typeface="Comic Sans MS" pitchFamily="66" charset="0"/>
              </a:rPr>
              <a:t>() with size = </a:t>
            </a:r>
            <a:r>
              <a:rPr lang="en-US" altLang="zh-CN" sz="2400" dirty="0" err="1">
                <a:latin typeface="Comic Sans MS" pitchFamily="66" charset="0"/>
                <a:ea typeface="宋体" charset="-122"/>
                <a:sym typeface="Comic Sans MS" pitchFamily="66" charset="0"/>
              </a:rPr>
              <a:t>argc</a:t>
            </a:r>
            <a:r>
              <a:rPr lang="en-US" altLang="zh-CN" sz="2400" dirty="0">
                <a:latin typeface="Comic Sans MS" pitchFamily="66" charset="0"/>
                <a:ea typeface="宋体" charset="-122"/>
                <a:sym typeface="Comic Sans MS" pitchFamily="66" charset="0"/>
              </a:rPr>
              <a:t> causes the failure.</a:t>
            </a:r>
          </a:p>
        </p:txBody>
      </p:sp>
      <p:sp>
        <p:nvSpPr>
          <p:cNvPr id="1248298" name="Rectangle 42"/>
          <p:cNvSpPr>
            <a:spLocks noChangeArrowheads="1"/>
          </p:cNvSpPr>
          <p:nvPr/>
        </p:nvSpPr>
        <p:spPr bwMode="auto">
          <a:xfrm>
            <a:off x="3732213" y="2743200"/>
            <a:ext cx="5943599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673100" eaLnBrk="1" hangingPunct="1">
              <a:lnSpc>
                <a:spcPct val="69000"/>
              </a:lnSpc>
              <a:tabLst>
                <a:tab pos="784225" algn="l"/>
                <a:tab pos="5195888" algn="l"/>
              </a:tabLst>
            </a:pPr>
            <a:r>
              <a:rPr lang="en-US" altLang="zh-CN" sz="2400" dirty="0">
                <a:latin typeface="Comic Sans MS" pitchFamily="66" charset="0"/>
                <a:ea typeface="宋体" charset="-122"/>
                <a:sym typeface="Comic Sans MS" pitchFamily="66" charset="0"/>
              </a:rPr>
              <a:t>Changing </a:t>
            </a:r>
            <a:r>
              <a:rPr lang="en-US" altLang="zh-CN" sz="2400" dirty="0" err="1">
                <a:latin typeface="Comic Sans MS" pitchFamily="66" charset="0"/>
                <a:ea typeface="宋体" charset="-122"/>
                <a:sym typeface="Comic Sans MS" pitchFamily="66" charset="0"/>
              </a:rPr>
              <a:t>argc</a:t>
            </a:r>
            <a:r>
              <a:rPr lang="en-US" altLang="zh-CN" sz="2400" dirty="0">
                <a:latin typeface="Comic Sans MS" pitchFamily="66" charset="0"/>
                <a:ea typeface="宋体" charset="-122"/>
                <a:sym typeface="Comic Sans MS" pitchFamily="66" charset="0"/>
              </a:rPr>
              <a:t> to </a:t>
            </a:r>
            <a:r>
              <a:rPr lang="en-US" altLang="zh-CN" sz="2400" dirty="0" err="1">
                <a:latin typeface="Comic Sans MS" pitchFamily="66" charset="0"/>
                <a:ea typeface="宋体" charset="-122"/>
                <a:sym typeface="Comic Sans MS" pitchFamily="66" charset="0"/>
              </a:rPr>
              <a:t>argc</a:t>
            </a:r>
            <a:r>
              <a:rPr lang="en-US" altLang="zh-CN" sz="2400" dirty="0">
                <a:latin typeface="Comic Sans MS" pitchFamily="66" charset="0"/>
                <a:ea typeface="宋体" charset="-122"/>
                <a:sym typeface="Comic Sans MS" pitchFamily="66" charset="0"/>
              </a:rPr>
              <a:t> - 1 at line 6 in code </a:t>
            </a:r>
            <a:r>
              <a:rPr lang="en-US" altLang="zh-CN" sz="2400" i="1" dirty="0">
                <a:latin typeface="Comic Sans MS" pitchFamily="66" charset="0"/>
                <a:ea typeface="宋体" charset="-122"/>
                <a:sym typeface="Comic Sans MS" pitchFamily="66" charset="0"/>
              </a:rPr>
              <a:t>should</a:t>
            </a:r>
            <a:r>
              <a:rPr lang="en-US" altLang="zh-CN" sz="2400" dirty="0">
                <a:latin typeface="Comic Sans MS" pitchFamily="66" charset="0"/>
                <a:ea typeface="宋体" charset="-122"/>
                <a:sym typeface="Comic Sans MS" pitchFamily="66" charset="0"/>
              </a:rPr>
              <a:t> make the run successful.</a:t>
            </a:r>
          </a:p>
        </p:txBody>
      </p:sp>
      <p:sp>
        <p:nvSpPr>
          <p:cNvPr id="1248299" name="Rectangle 43"/>
          <p:cNvSpPr>
            <a:spLocks noChangeArrowheads="1"/>
          </p:cNvSpPr>
          <p:nvPr/>
        </p:nvSpPr>
        <p:spPr bwMode="auto">
          <a:xfrm>
            <a:off x="3732213" y="3657600"/>
            <a:ext cx="53594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673100" eaLnBrk="1" hangingPunct="1">
              <a:lnSpc>
                <a:spcPct val="69000"/>
              </a:lnSpc>
              <a:tabLst>
                <a:tab pos="784225" algn="l"/>
                <a:tab pos="5195888" algn="l"/>
              </a:tabLst>
            </a:pPr>
            <a:r>
              <a:rPr lang="en-US" altLang="zh-CN" sz="2400" dirty="0">
                <a:latin typeface="Comic Sans MS" pitchFamily="66" charset="0"/>
                <a:ea typeface="宋体" charset="-122"/>
                <a:sym typeface="Comic Sans MS" pitchFamily="66" charset="0"/>
              </a:rPr>
              <a:t>Change </a:t>
            </a:r>
            <a:r>
              <a:rPr lang="en-US" altLang="zh-CN" sz="2400" dirty="0" err="1">
                <a:latin typeface="Comic Sans MS" pitchFamily="66" charset="0"/>
                <a:ea typeface="宋体" charset="-122"/>
                <a:sym typeface="Comic Sans MS" pitchFamily="66" charset="0"/>
              </a:rPr>
              <a:t>argc</a:t>
            </a:r>
            <a:r>
              <a:rPr lang="en-US" altLang="zh-CN" sz="2400" dirty="0">
                <a:latin typeface="Comic Sans MS" pitchFamily="66" charset="0"/>
                <a:ea typeface="宋体" charset="-122"/>
                <a:sym typeface="Comic Sans MS" pitchFamily="66" charset="0"/>
              </a:rPr>
              <a:t> to </a:t>
            </a:r>
            <a:r>
              <a:rPr lang="en-US" altLang="zh-CN" sz="2400" dirty="0" err="1">
                <a:latin typeface="Comic Sans MS" pitchFamily="66" charset="0"/>
                <a:ea typeface="宋体" charset="-122"/>
                <a:sym typeface="Comic Sans MS" pitchFamily="66" charset="0"/>
              </a:rPr>
              <a:t>argc</a:t>
            </a:r>
            <a:r>
              <a:rPr lang="en-US" altLang="zh-CN" sz="2400" dirty="0">
                <a:latin typeface="Comic Sans MS" pitchFamily="66" charset="0"/>
                <a:ea typeface="宋体" charset="-122"/>
                <a:sym typeface="Comic Sans MS" pitchFamily="66" charset="0"/>
              </a:rPr>
              <a:t> - 1 at line 6 in code, recompile, and re-run the program with the test case</a:t>
            </a:r>
          </a:p>
        </p:txBody>
      </p:sp>
      <p:sp>
        <p:nvSpPr>
          <p:cNvPr id="1248300" name="Rectangle 44"/>
          <p:cNvSpPr>
            <a:spLocks noChangeArrowheads="1"/>
          </p:cNvSpPr>
          <p:nvPr/>
        </p:nvSpPr>
        <p:spPr bwMode="auto">
          <a:xfrm>
            <a:off x="3808413" y="4876800"/>
            <a:ext cx="53562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673100" eaLnBrk="1" hangingPunct="1">
              <a:tabLst>
                <a:tab pos="784225" algn="l"/>
                <a:tab pos="5195888" algn="l"/>
              </a:tabLst>
            </a:pPr>
            <a:r>
              <a:rPr lang="en-US" altLang="zh-CN" sz="2400" dirty="0">
                <a:latin typeface="Comic Sans MS" pitchFamily="66" charset="0"/>
                <a:ea typeface="宋体" charset="-122"/>
                <a:sym typeface="Comic Sans MS" pitchFamily="66" charset="0"/>
              </a:rPr>
              <a:t>The output is now correct.</a:t>
            </a:r>
          </a:p>
        </p:txBody>
      </p:sp>
      <p:sp>
        <p:nvSpPr>
          <p:cNvPr id="1248301" name="Rectangle 45"/>
          <p:cNvSpPr>
            <a:spLocks noChangeArrowheads="1"/>
          </p:cNvSpPr>
          <p:nvPr/>
        </p:nvSpPr>
        <p:spPr bwMode="auto">
          <a:xfrm>
            <a:off x="3763963" y="5807075"/>
            <a:ext cx="5357812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673100" eaLnBrk="1" hangingPunct="1">
              <a:tabLst>
                <a:tab pos="784225" algn="l"/>
                <a:tab pos="5195888" algn="l"/>
              </a:tabLst>
            </a:pPr>
            <a:r>
              <a:rPr lang="en-US" altLang="zh-CN" sz="2400" dirty="0">
                <a:latin typeface="Comic Sans MS" pitchFamily="66" charset="0"/>
                <a:ea typeface="宋体" charset="-122"/>
                <a:sym typeface="Comic Sans MS" pitchFamily="66" charset="0"/>
              </a:rPr>
              <a:t>Hypothesis is </a:t>
            </a:r>
            <a:r>
              <a:rPr lang="en-US" altLang="zh-CN" sz="2400" b="1" dirty="0">
                <a:latin typeface="Comic Sans MS" pitchFamily="66" charset="0"/>
                <a:ea typeface="宋体" charset="-122"/>
                <a:sym typeface="Comic Sans MS" pitchFamily="66" charset="0"/>
              </a:rPr>
              <a:t>confirmed</a:t>
            </a:r>
            <a:r>
              <a:rPr lang="en-US" altLang="zh-CN" sz="2400" dirty="0">
                <a:latin typeface="Comic Sans MS" pitchFamily="66" charset="0"/>
                <a:ea typeface="宋体" charset="-122"/>
                <a:sym typeface="Comic Sans MS" pitchFamily="66" charset="0"/>
              </a:rPr>
              <a:t>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8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48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48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48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48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48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8297" grpId="0" autoUpdateAnimBg="0"/>
      <p:bldP spid="1248298" grpId="0" autoUpdateAnimBg="0"/>
      <p:bldP spid="1248299" grpId="0" autoUpdateAnimBg="0"/>
      <p:bldP spid="1248300" grpId="0" autoUpdateAnimBg="0"/>
      <p:bldP spid="1248301" grpId="0" autoUpdateAnimBg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9DF572B-23ED-453E-B63B-6D4AE1FB523D}" type="slidenum">
              <a:rPr lang="en-US" altLang="zh-CN" sz="1400">
                <a:solidFill>
                  <a:schemeClr val="folHlink"/>
                </a:solidFill>
              </a:rPr>
              <a:pPr/>
              <a:t>64</a:t>
            </a:fld>
            <a:endParaRPr lang="en-US" altLang="zh-CN" sz="1400">
              <a:solidFill>
                <a:schemeClr val="folHlink"/>
              </a:solidFill>
            </a:endParaRPr>
          </a:p>
        </p:txBody>
      </p:sp>
      <p:sp>
        <p:nvSpPr>
          <p:cNvPr id="50179" name="Rectangle 4"/>
          <p:cNvSpPr>
            <a:spLocks noChangeArrowheads="1"/>
          </p:cNvSpPr>
          <p:nvPr/>
        </p:nvSpPr>
        <p:spPr bwMode="auto">
          <a:xfrm>
            <a:off x="531813" y="4191000"/>
            <a:ext cx="88963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673100" eaLnBrk="1" hangingPunct="1">
              <a:tabLst>
                <a:tab pos="784225" algn="l"/>
                <a:tab pos="8616950" algn="l"/>
              </a:tabLst>
            </a:pPr>
            <a:r>
              <a:rPr lang="en-US" altLang="zh-CN" sz="1800">
                <a:latin typeface="Monaco" charset="0"/>
                <a:ea typeface="宋体" charset="-122"/>
                <a:sym typeface="Monaco" charset="0"/>
              </a:rPr>
              <a:t>    shell_sort(a, argc);</a:t>
            </a:r>
          </a:p>
        </p:txBody>
      </p:sp>
      <p:sp>
        <p:nvSpPr>
          <p:cNvPr id="50180" name="Rectangle 5"/>
          <p:cNvSpPr>
            <a:spLocks noChangeArrowheads="1"/>
          </p:cNvSpPr>
          <p:nvPr/>
        </p:nvSpPr>
        <p:spPr bwMode="auto">
          <a:xfrm>
            <a:off x="531813" y="1676400"/>
            <a:ext cx="8896350" cy="376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673100" eaLnBrk="1" hangingPunct="1">
              <a:tabLst>
                <a:tab pos="784225" algn="l"/>
                <a:tab pos="8616950" algn="l"/>
              </a:tabLst>
            </a:pPr>
            <a:r>
              <a:rPr lang="en-US" altLang="zh-CN" sz="1800">
                <a:latin typeface="Monaco" charset="0"/>
                <a:ea typeface="宋体" charset="-122"/>
                <a:sym typeface="Monaco" charset="0"/>
              </a:rPr>
              <a:t>int main(int argc, char *argv[])</a:t>
            </a: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r>
              <a:rPr lang="en-US" altLang="zh-CN" sz="1800">
                <a:latin typeface="Monaco" charset="0"/>
                <a:ea typeface="宋体" charset="-122"/>
                <a:sym typeface="Monaco" charset="0"/>
              </a:rPr>
              <a:t>{</a:t>
            </a: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r>
              <a:rPr lang="en-US" altLang="zh-CN" sz="1800">
                <a:latin typeface="Monaco" charset="0"/>
                <a:ea typeface="宋体" charset="-122"/>
                <a:sym typeface="Monaco" charset="0"/>
              </a:rPr>
              <a:t>    int *a;</a:t>
            </a: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r>
              <a:rPr lang="en-US" altLang="zh-CN" sz="1800">
                <a:latin typeface="Monaco" charset="0"/>
                <a:ea typeface="宋体" charset="-122"/>
                <a:sym typeface="Monaco" charset="0"/>
              </a:rPr>
              <a:t>    int i;</a:t>
            </a: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endParaRPr lang="en-US" altLang="zh-CN" sz="1800">
              <a:latin typeface="Monaco" charset="0"/>
              <a:ea typeface="宋体" charset="-122"/>
              <a:sym typeface="Monaco" charset="0"/>
            </a:endParaRP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r>
              <a:rPr lang="en-US" altLang="zh-CN" sz="1800">
                <a:latin typeface="Monaco" charset="0"/>
                <a:ea typeface="宋体" charset="-122"/>
                <a:sym typeface="Monaco" charset="0"/>
              </a:rPr>
              <a:t>    a = (int *)malloc((argc - 1) * sizeof(int));</a:t>
            </a: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r>
              <a:rPr lang="en-US" altLang="zh-CN" sz="1800">
                <a:latin typeface="Monaco" charset="0"/>
                <a:ea typeface="宋体" charset="-122"/>
                <a:sym typeface="Monaco" charset="0"/>
              </a:rPr>
              <a:t>    for (i = 0; i &lt; argc - 1; i++)</a:t>
            </a: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r>
              <a:rPr lang="en-US" altLang="zh-CN" sz="1800">
                <a:latin typeface="Monaco" charset="0"/>
                <a:ea typeface="宋体" charset="-122"/>
                <a:sym typeface="Monaco" charset="0"/>
              </a:rPr>
              <a:t>        a[i] = atoi(argv[i + 1]);</a:t>
            </a: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endParaRPr lang="en-US" altLang="zh-CN" sz="1800">
              <a:latin typeface="Monaco" charset="0"/>
              <a:ea typeface="宋体" charset="-122"/>
              <a:sym typeface="Monaco" charset="0"/>
            </a:endParaRP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endParaRPr lang="en-US" altLang="zh-CN" sz="1800">
              <a:latin typeface="Monaco" charset="0"/>
              <a:ea typeface="宋体" charset="-122"/>
              <a:sym typeface="Monaco" charset="0"/>
            </a:endParaRP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endParaRPr lang="en-US" altLang="zh-CN" sz="1800">
              <a:latin typeface="Monaco" charset="0"/>
              <a:ea typeface="宋体" charset="-122"/>
              <a:sym typeface="Monaco" charset="0"/>
            </a:endParaRP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r>
              <a:rPr lang="en-US" altLang="zh-CN" sz="1800">
                <a:latin typeface="Monaco" charset="0"/>
                <a:ea typeface="宋体" charset="-122"/>
                <a:sym typeface="Monaco" charset="0"/>
              </a:rPr>
              <a:t>    ...</a:t>
            </a:r>
          </a:p>
          <a:p>
            <a:pPr defTabSz="673100" eaLnBrk="1" hangingPunct="1">
              <a:tabLst>
                <a:tab pos="784225" algn="l"/>
                <a:tab pos="8616950" algn="l"/>
              </a:tabLst>
            </a:pPr>
            <a:r>
              <a:rPr lang="en-US" altLang="zh-CN" sz="1800">
                <a:latin typeface="Monaco" charset="0"/>
                <a:ea typeface="宋体" charset="-122"/>
                <a:sym typeface="Monaco" charset="0"/>
              </a:rPr>
              <a:t>}</a:t>
            </a:r>
          </a:p>
        </p:txBody>
      </p:sp>
      <p:sp>
        <p:nvSpPr>
          <p:cNvPr id="50181" name="Rectangle 6"/>
          <p:cNvSpPr>
            <a:spLocks noGrp="1" noChangeArrowheads="1"/>
          </p:cNvSpPr>
          <p:nvPr>
            <p:ph type="title"/>
          </p:nvPr>
        </p:nvSpPr>
        <p:spPr/>
        <p:txBody>
          <a:bodyPr lIns="100994" tIns="0" rIns="121194" bIns="0" anchor="ctr"/>
          <a:lstStyle/>
          <a:p>
            <a:pPr>
              <a:tabLst>
                <a:tab pos="1219200" algn="l"/>
              </a:tabLst>
            </a:pPr>
            <a:r>
              <a:rPr lang="en-US" altLang="zh-CN">
                <a:ea typeface="宋体" charset="-122"/>
              </a:rPr>
              <a:t>Fixing the Program and Re-Test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5395913" y="4687888"/>
            <a:ext cx="3125787" cy="893762"/>
            <a:chOff x="4464" y="4200"/>
            <a:chExt cx="2585" cy="800"/>
          </a:xfrm>
        </p:grpSpPr>
        <p:grpSp>
          <p:nvGrpSpPr>
            <p:cNvPr id="50192" name="Group 8"/>
            <p:cNvGrpSpPr>
              <a:grpSpLocks/>
            </p:cNvGrpSpPr>
            <p:nvPr/>
          </p:nvGrpSpPr>
          <p:grpSpPr bwMode="auto">
            <a:xfrm>
              <a:off x="5480" y="4288"/>
              <a:ext cx="1569" cy="560"/>
              <a:chOff x="5480" y="4288"/>
              <a:chExt cx="1569" cy="560"/>
            </a:xfrm>
          </p:grpSpPr>
          <p:sp>
            <p:nvSpPr>
              <p:cNvPr id="50194" name="Rectangle 9"/>
              <p:cNvSpPr>
                <a:spLocks noChangeArrowheads="1"/>
              </p:cNvSpPr>
              <p:nvPr/>
            </p:nvSpPr>
            <p:spPr bwMode="auto">
              <a:xfrm>
                <a:off x="5697" y="4288"/>
                <a:ext cx="840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defTabSz="673100" eaLnBrk="1" hangingPunct="1">
                  <a:tabLst>
                    <a:tab pos="784225" algn="l"/>
                  </a:tabLst>
                </a:pPr>
                <a:r>
                  <a:rPr lang="en-US" altLang="zh-CN" sz="1800">
                    <a:latin typeface="Monaco" charset="0"/>
                    <a:ea typeface="宋体" charset="-122"/>
                    <a:sym typeface="Monaco" charset="0"/>
                  </a:rPr>
                  <a:t>sort 11 14</a:t>
                </a:r>
              </a:p>
            </p:txBody>
          </p:sp>
          <p:sp>
            <p:nvSpPr>
              <p:cNvPr id="50195" name="Rectangle 10"/>
              <p:cNvSpPr>
                <a:spLocks noChangeArrowheads="1"/>
              </p:cNvSpPr>
              <p:nvPr/>
            </p:nvSpPr>
            <p:spPr bwMode="auto">
              <a:xfrm>
                <a:off x="5488" y="4288"/>
                <a:ext cx="288" cy="3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defTabSz="673100" eaLnBrk="1" hangingPunct="1">
                  <a:tabLst>
                    <a:tab pos="784225" algn="l"/>
                  </a:tabLst>
                </a:pPr>
                <a:r>
                  <a:rPr lang="en-US" altLang="zh-CN" sz="1800">
                    <a:latin typeface="Monaco" charset="0"/>
                    <a:ea typeface="宋体" charset="-122"/>
                    <a:sym typeface="Monaco" charset="0"/>
                  </a:rPr>
                  <a:t>$</a:t>
                </a:r>
              </a:p>
            </p:txBody>
          </p:sp>
          <p:sp>
            <p:nvSpPr>
              <p:cNvPr id="50196" name="Rectangle 11"/>
              <p:cNvSpPr>
                <a:spLocks noChangeArrowheads="1"/>
              </p:cNvSpPr>
              <p:nvPr/>
            </p:nvSpPr>
            <p:spPr bwMode="auto">
              <a:xfrm>
                <a:off x="5480" y="4544"/>
                <a:ext cx="1569" cy="3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defTabSz="673100" eaLnBrk="1" hangingPunct="1">
                  <a:tabLst>
                    <a:tab pos="784225" algn="l"/>
                  </a:tabLst>
                </a:pPr>
                <a:r>
                  <a:rPr lang="en-US" altLang="zh-CN" sz="1800" dirty="0">
                    <a:solidFill>
                      <a:srgbClr val="59D859"/>
                    </a:solidFill>
                    <a:latin typeface="Monaco" charset="0"/>
                    <a:ea typeface="宋体" charset="-122"/>
                    <a:sym typeface="Monaco" charset="0"/>
                  </a:rPr>
                  <a:t>Output: 11 14</a:t>
                </a:r>
              </a:p>
            </p:txBody>
          </p:sp>
        </p:grpSp>
        <p:sp>
          <p:nvSpPr>
            <p:cNvPr id="50193" name="AutoShape 12"/>
            <p:cNvSpPr>
              <a:spLocks noChangeArrowheads="1"/>
            </p:cNvSpPr>
            <p:nvPr/>
          </p:nvSpPr>
          <p:spPr bwMode="auto">
            <a:xfrm>
              <a:off x="4464" y="4200"/>
              <a:ext cx="800" cy="800"/>
            </a:xfrm>
            <a:custGeom>
              <a:avLst/>
              <a:gdLst>
                <a:gd name="T0" fmla="*/ 0 w 21600"/>
                <a:gd name="T1" fmla="*/ 7193 h 21600"/>
                <a:gd name="T2" fmla="*/ 0 w 21600"/>
                <a:gd name="T3" fmla="*/ 14407 h 21600"/>
                <a:gd name="T4" fmla="*/ 12960 w 21600"/>
                <a:gd name="T5" fmla="*/ 14407 h 21600"/>
                <a:gd name="T6" fmla="*/ 12960 w 21600"/>
                <a:gd name="T7" fmla="*/ 21600 h 21600"/>
                <a:gd name="T8" fmla="*/ 21600 w 21600"/>
                <a:gd name="T9" fmla="*/ 10800 h 21600"/>
                <a:gd name="T10" fmla="*/ 12960 w 21600"/>
                <a:gd name="T11" fmla="*/ 0 h 21600"/>
                <a:gd name="T12" fmla="*/ 12960 w 21600"/>
                <a:gd name="T13" fmla="*/ 7193 h 21600"/>
                <a:gd name="T14" fmla="*/ 0 w 21600"/>
                <a:gd name="T15" fmla="*/ 7193 h 21600"/>
                <a:gd name="T16" fmla="*/ 0 w 21600"/>
                <a:gd name="T17" fmla="*/ 0 h 21600"/>
                <a:gd name="T18" fmla="*/ 21600 w 21600"/>
                <a:gd name="T1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7193"/>
                  </a:moveTo>
                  <a:lnTo>
                    <a:pt x="0" y="14407"/>
                  </a:lnTo>
                  <a:lnTo>
                    <a:pt x="12960" y="14407"/>
                  </a:lnTo>
                  <a:lnTo>
                    <a:pt x="12960" y="21600"/>
                  </a:lnTo>
                  <a:lnTo>
                    <a:pt x="21600" y="10800"/>
                  </a:lnTo>
                  <a:lnTo>
                    <a:pt x="12960" y="0"/>
                  </a:lnTo>
                  <a:lnTo>
                    <a:pt x="12960" y="7193"/>
                  </a:lnTo>
                  <a:close/>
                  <a:moveTo>
                    <a:pt x="0" y="7193"/>
                  </a:move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760413" y="4572000"/>
            <a:ext cx="3443287" cy="338138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673100" eaLnBrk="1" hangingPunct="1">
              <a:tabLst>
                <a:tab pos="785813" algn="l"/>
                <a:tab pos="8618538" algn="l"/>
              </a:tabLst>
            </a:pPr>
            <a:r>
              <a:rPr lang="en-US" altLang="zh-CN" sz="1800" b="1">
                <a:solidFill>
                  <a:schemeClr val="bg1"/>
                </a:solidFill>
                <a:latin typeface="Arial" charset="0"/>
                <a:ea typeface="宋体" charset="-122"/>
                <a:sym typeface="Monaco" charset="0"/>
              </a:rPr>
              <a:t>    shell_sort(a, argc - 1);</a:t>
            </a:r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760413" y="4343400"/>
            <a:ext cx="327660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5408613" y="3657600"/>
            <a:ext cx="2562225" cy="893763"/>
            <a:chOff x="4464" y="4200"/>
            <a:chExt cx="2119" cy="800"/>
          </a:xfrm>
        </p:grpSpPr>
        <p:grpSp>
          <p:nvGrpSpPr>
            <p:cNvPr id="50187" name="Group 8"/>
            <p:cNvGrpSpPr>
              <a:grpSpLocks/>
            </p:cNvGrpSpPr>
            <p:nvPr/>
          </p:nvGrpSpPr>
          <p:grpSpPr bwMode="auto">
            <a:xfrm>
              <a:off x="5480" y="4288"/>
              <a:ext cx="1103" cy="504"/>
              <a:chOff x="5480" y="4288"/>
              <a:chExt cx="1103" cy="504"/>
            </a:xfrm>
          </p:grpSpPr>
          <p:sp>
            <p:nvSpPr>
              <p:cNvPr id="50189" name="Rectangle 9"/>
              <p:cNvSpPr>
                <a:spLocks noChangeArrowheads="1"/>
              </p:cNvSpPr>
              <p:nvPr/>
            </p:nvSpPr>
            <p:spPr bwMode="auto">
              <a:xfrm>
                <a:off x="5697" y="4288"/>
                <a:ext cx="795" cy="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defTabSz="673100" eaLnBrk="1" hangingPunct="1">
                  <a:tabLst>
                    <a:tab pos="784225" algn="l"/>
                  </a:tabLst>
                </a:pPr>
                <a:r>
                  <a:rPr lang="en-US" altLang="zh-CN" sz="1800">
                    <a:latin typeface="Monaco" charset="0"/>
                    <a:ea typeface="宋体" charset="-122"/>
                    <a:sym typeface="Monaco" charset="0"/>
                  </a:rPr>
                  <a:t>sort 9 8 7</a:t>
                </a:r>
              </a:p>
            </p:txBody>
          </p:sp>
          <p:sp>
            <p:nvSpPr>
              <p:cNvPr id="50190" name="Rectangle 10"/>
              <p:cNvSpPr>
                <a:spLocks noChangeArrowheads="1"/>
              </p:cNvSpPr>
              <p:nvPr/>
            </p:nvSpPr>
            <p:spPr bwMode="auto">
              <a:xfrm>
                <a:off x="5488" y="4288"/>
                <a:ext cx="288" cy="3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defTabSz="673100" eaLnBrk="1" hangingPunct="1">
                  <a:tabLst>
                    <a:tab pos="784225" algn="l"/>
                  </a:tabLst>
                </a:pPr>
                <a:r>
                  <a:rPr lang="en-US" altLang="zh-CN" sz="1800">
                    <a:latin typeface="Monaco" charset="0"/>
                    <a:ea typeface="宋体" charset="-122"/>
                    <a:sym typeface="Monaco" charset="0"/>
                  </a:rPr>
                  <a:t>$</a:t>
                </a:r>
              </a:p>
            </p:txBody>
          </p:sp>
          <p:sp>
            <p:nvSpPr>
              <p:cNvPr id="50191" name="Rectangle 11"/>
              <p:cNvSpPr>
                <a:spLocks noChangeArrowheads="1"/>
              </p:cNvSpPr>
              <p:nvPr/>
            </p:nvSpPr>
            <p:spPr bwMode="auto">
              <a:xfrm>
                <a:off x="5480" y="4544"/>
                <a:ext cx="1103" cy="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defTabSz="673100" eaLnBrk="1" hangingPunct="1">
                  <a:tabLst>
                    <a:tab pos="784225" algn="l"/>
                  </a:tabLst>
                </a:pPr>
                <a:r>
                  <a:rPr lang="en-US" altLang="zh-CN" sz="1800">
                    <a:solidFill>
                      <a:srgbClr val="59D859"/>
                    </a:solidFill>
                    <a:latin typeface="Monaco" charset="0"/>
                    <a:ea typeface="宋体" charset="-122"/>
                    <a:sym typeface="Monaco" charset="0"/>
                  </a:rPr>
                  <a:t>Output: 7 8 9</a:t>
                </a:r>
              </a:p>
            </p:txBody>
          </p:sp>
        </p:grpSp>
        <p:sp>
          <p:nvSpPr>
            <p:cNvPr id="50188" name="AutoShape 12"/>
            <p:cNvSpPr>
              <a:spLocks noChangeArrowheads="1"/>
            </p:cNvSpPr>
            <p:nvPr/>
          </p:nvSpPr>
          <p:spPr bwMode="auto">
            <a:xfrm>
              <a:off x="4464" y="4200"/>
              <a:ext cx="800" cy="800"/>
            </a:xfrm>
            <a:custGeom>
              <a:avLst/>
              <a:gdLst>
                <a:gd name="T0" fmla="*/ 0 w 21600"/>
                <a:gd name="T1" fmla="*/ 7193 h 21600"/>
                <a:gd name="T2" fmla="*/ 0 w 21600"/>
                <a:gd name="T3" fmla="*/ 14407 h 21600"/>
                <a:gd name="T4" fmla="*/ 12960 w 21600"/>
                <a:gd name="T5" fmla="*/ 14407 h 21600"/>
                <a:gd name="T6" fmla="*/ 12960 w 21600"/>
                <a:gd name="T7" fmla="*/ 21600 h 21600"/>
                <a:gd name="T8" fmla="*/ 21600 w 21600"/>
                <a:gd name="T9" fmla="*/ 10800 h 21600"/>
                <a:gd name="T10" fmla="*/ 12960 w 21600"/>
                <a:gd name="T11" fmla="*/ 0 h 21600"/>
                <a:gd name="T12" fmla="*/ 12960 w 21600"/>
                <a:gd name="T13" fmla="*/ 7193 h 21600"/>
                <a:gd name="T14" fmla="*/ 0 w 21600"/>
                <a:gd name="T15" fmla="*/ 7193 h 21600"/>
                <a:gd name="T16" fmla="*/ 0 w 21600"/>
                <a:gd name="T17" fmla="*/ 0 h 21600"/>
                <a:gd name="T18" fmla="*/ 21600 w 21600"/>
                <a:gd name="T1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7193"/>
                  </a:moveTo>
                  <a:lnTo>
                    <a:pt x="0" y="14407"/>
                  </a:lnTo>
                  <a:lnTo>
                    <a:pt x="12960" y="14407"/>
                  </a:lnTo>
                  <a:lnTo>
                    <a:pt x="12960" y="21600"/>
                  </a:lnTo>
                  <a:lnTo>
                    <a:pt x="21600" y="10800"/>
                  </a:lnTo>
                  <a:lnTo>
                    <a:pt x="12960" y="0"/>
                  </a:lnTo>
                  <a:lnTo>
                    <a:pt x="12960" y="7193"/>
                  </a:lnTo>
                  <a:close/>
                  <a:moveTo>
                    <a:pt x="0" y="7193"/>
                  </a:move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3884613" y="1676400"/>
            <a:ext cx="5694188" cy="83099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400" dirty="0">
                <a:ea typeface="宋体" charset="-122"/>
              </a:rPr>
              <a:t>Run the previously failed test cases.</a:t>
            </a:r>
          </a:p>
          <a:p>
            <a:r>
              <a:rPr lang="en-US" altLang="zh-CN" sz="2400" dirty="0">
                <a:ea typeface="宋体" charset="-122"/>
              </a:rPr>
              <a:t>Run the previously passed test cases as well!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56186" y="6046857"/>
            <a:ext cx="5252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Note: In C/C++, </a:t>
            </a:r>
            <a:r>
              <a:rPr lang="en-US" sz="2000" dirty="0" err="1"/>
              <a:t>argc</a:t>
            </a:r>
            <a:r>
              <a:rPr lang="en-US" sz="2000" dirty="0"/>
              <a:t> counts the total number of arguments plus 1 (for the program name “sort”).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entr" presetSubtype="9988842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entr" presetSubtype="9988842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 autoUpdateAnimBg="0"/>
      <p:bldP spid="2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131BDD1-4DE1-4E36-891B-49206C9EAC4D}" type="slidenum">
              <a:rPr lang="en-US" altLang="zh-CN" sz="1400">
                <a:solidFill>
                  <a:schemeClr val="folHlink"/>
                </a:solidFill>
              </a:rPr>
              <a:pPr/>
              <a:t>65</a:t>
            </a:fld>
            <a:endParaRPr lang="en-US" altLang="zh-CN" sz="1400">
              <a:solidFill>
                <a:schemeClr val="folHlink"/>
              </a:solidFill>
            </a:endParaRPr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100994" tIns="0" rIns="121194" bIns="0" anchor="ctr"/>
          <a:lstStyle/>
          <a:p>
            <a:pPr>
              <a:tabLst>
                <a:tab pos="1219200" algn="l"/>
              </a:tabLst>
            </a:pPr>
            <a:r>
              <a:rPr lang="en-US" altLang="zh-CN" dirty="0">
                <a:ea typeface="宋体" charset="-122"/>
              </a:rPr>
              <a:t>Fault Diagnosis</a:t>
            </a:r>
          </a:p>
        </p:txBody>
      </p:sp>
      <p:sp>
        <p:nvSpPr>
          <p:cNvPr id="1250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0389" y="1458058"/>
            <a:ext cx="9036050" cy="4953000"/>
          </a:xfrm>
        </p:spPr>
        <p:txBody>
          <a:bodyPr lIns="33665" tIns="0" rIns="33665" bIns="0" anchor="ctr"/>
          <a:lstStyle/>
          <a:p>
            <a:pPr marL="608013" indent="-336550">
              <a:buSzPct val="80000"/>
              <a:tabLst>
                <a:tab pos="876300" algn="l"/>
              </a:tabLst>
            </a:pPr>
            <a:r>
              <a:rPr lang="en-US" altLang="zh-CN" sz="2400" dirty="0">
                <a:ea typeface="宋体" charset="-122"/>
              </a:rPr>
              <a:t>Cause is “Invoking </a:t>
            </a:r>
            <a:r>
              <a:rPr lang="en-US" altLang="zh-CN" sz="2400" dirty="0" err="1">
                <a:ea typeface="宋体" charset="-122"/>
              </a:rPr>
              <a:t>shell_sort</a:t>
            </a:r>
            <a:r>
              <a:rPr lang="en-US" altLang="zh-CN" sz="2400" dirty="0">
                <a:ea typeface="宋体" charset="-122"/>
              </a:rPr>
              <a:t>() with </a:t>
            </a:r>
            <a:r>
              <a:rPr lang="en-US" altLang="zh-CN" sz="2400" dirty="0" err="1">
                <a:ea typeface="宋体" charset="-122"/>
              </a:rPr>
              <a:t>argc</a:t>
            </a:r>
            <a:r>
              <a:rPr lang="en-US" altLang="zh-CN" sz="2400" dirty="0">
                <a:ea typeface="宋体" charset="-122"/>
              </a:rPr>
              <a:t>”</a:t>
            </a:r>
          </a:p>
          <a:p>
            <a:pPr marL="608013" indent="-336550">
              <a:spcBef>
                <a:spcPts val="2600"/>
              </a:spcBef>
              <a:buSzPct val="80000"/>
              <a:tabLst>
                <a:tab pos="876300" algn="l"/>
              </a:tabLst>
            </a:pPr>
            <a:r>
              <a:rPr lang="en-US" altLang="zh-CN" sz="2400" dirty="0">
                <a:ea typeface="宋体" charset="-122"/>
              </a:rPr>
              <a:t>Validated by a pair of experiments:</a:t>
            </a:r>
          </a:p>
          <a:p>
            <a:pPr marL="1065213" lvl="1" indent="-336550">
              <a:spcBef>
                <a:spcPts val="2600"/>
              </a:spcBef>
              <a:buSzPct val="80000"/>
              <a:tabLst>
                <a:tab pos="876300" algn="l"/>
              </a:tabLst>
            </a:pPr>
            <a:r>
              <a:rPr lang="en-US" altLang="zh-CN" sz="2400" dirty="0">
                <a:solidFill>
                  <a:srgbClr val="FC1C00"/>
                </a:solidFill>
                <a:ea typeface="宋体" charset="-122"/>
              </a:rPr>
              <a:t>Invoked with </a:t>
            </a:r>
            <a:r>
              <a:rPr lang="en-US" altLang="zh-CN" sz="2400" dirty="0" err="1">
                <a:solidFill>
                  <a:srgbClr val="FC1C00"/>
                </a:solidFill>
                <a:ea typeface="宋体" charset="-122"/>
              </a:rPr>
              <a:t>argc</a:t>
            </a:r>
            <a:r>
              <a:rPr lang="en-US" altLang="zh-CN" sz="2400" dirty="0">
                <a:solidFill>
                  <a:srgbClr val="FC1C00"/>
                </a:solidFill>
                <a:ea typeface="宋体" charset="-122"/>
              </a:rPr>
              <a:t>, the failure occurs;</a:t>
            </a:r>
          </a:p>
          <a:p>
            <a:pPr marL="1065213" lvl="1" indent="-336550">
              <a:spcBef>
                <a:spcPts val="2600"/>
              </a:spcBef>
              <a:buSzPct val="80000"/>
              <a:tabLst>
                <a:tab pos="876300" algn="l"/>
              </a:tabLst>
            </a:pPr>
            <a:r>
              <a:rPr lang="en-US" altLang="zh-CN" sz="2400" dirty="0">
                <a:solidFill>
                  <a:srgbClr val="59D859"/>
                </a:solidFill>
                <a:ea typeface="宋体" charset="-122"/>
              </a:rPr>
              <a:t>Invoked with </a:t>
            </a:r>
            <a:r>
              <a:rPr lang="en-US" altLang="zh-CN" sz="2400" dirty="0" err="1">
                <a:solidFill>
                  <a:srgbClr val="59D859"/>
                </a:solidFill>
                <a:ea typeface="宋体" charset="-122"/>
              </a:rPr>
              <a:t>argc</a:t>
            </a:r>
            <a:r>
              <a:rPr lang="en-US" altLang="zh-CN" sz="2400" dirty="0">
                <a:solidFill>
                  <a:srgbClr val="59D859"/>
                </a:solidFill>
                <a:ea typeface="宋体" charset="-122"/>
              </a:rPr>
              <a:t> - 1, it does not.</a:t>
            </a:r>
          </a:p>
          <a:p>
            <a:pPr marL="608013" indent="-336550">
              <a:spcBef>
                <a:spcPts val="2600"/>
              </a:spcBef>
              <a:buSzPct val="80000"/>
              <a:tabLst>
                <a:tab pos="876300" algn="l"/>
              </a:tabLst>
            </a:pPr>
            <a:r>
              <a:rPr lang="en-US" altLang="zh-CN" sz="2400" dirty="0">
                <a:ea typeface="宋体" charset="-122"/>
              </a:rPr>
              <a:t>Side-effect of </a:t>
            </a:r>
            <a:r>
              <a:rPr lang="en-US" sz="2400" dirty="0"/>
              <a:t>scientific </a:t>
            </a:r>
            <a:r>
              <a:rPr lang="en-US" altLang="zh-CN" sz="2400" dirty="0">
                <a:ea typeface="宋体" charset="-122"/>
              </a:rPr>
              <a:t>debugging: we have a </a:t>
            </a:r>
            <a:r>
              <a:rPr lang="en-US" altLang="zh-CN" sz="2400" i="1" dirty="0">
                <a:ea typeface="宋体" charset="-122"/>
              </a:rPr>
              <a:t>fix</a:t>
            </a:r>
            <a:br>
              <a:rPr lang="en-US" altLang="zh-CN" sz="2400" i="1" dirty="0">
                <a:ea typeface="宋体" charset="-122"/>
              </a:rPr>
            </a:br>
            <a:endParaRPr lang="en-US" altLang="zh-CN" sz="2400" dirty="0">
              <a:ea typeface="宋体" charset="-122"/>
            </a:endParaRPr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 scientific method is </a:t>
            </a:r>
            <a:r>
              <a:rPr lang="en-US" sz="2400" b="1" dirty="0"/>
              <a:t>tedious to apply</a:t>
            </a:r>
            <a:r>
              <a:rPr lang="en-US" sz="2400" dirty="0"/>
              <a:t>, but it always works. </a:t>
            </a:r>
          </a:p>
          <a:p>
            <a:pPr lvl="1"/>
            <a:r>
              <a:rPr lang="en-US" sz="2400" dirty="0"/>
              <a:t>So, if we have exhausted our own ideas to debug our programs but still failed, try it.</a:t>
            </a:r>
          </a:p>
          <a:p>
            <a:r>
              <a:rPr lang="en-US" sz="2400" dirty="0"/>
              <a:t>A key merit of the scientific method is that we not only locate the bug, but also produce a code fix (i.e., a patch of the code to correct the program!)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2FA2E-F577-4BD6-90C5-9D2A5CE91F0F}" type="slidenum">
              <a:rPr lang="en-US" altLang="zh-CN" smtClean="0"/>
              <a:pPr/>
              <a:t>66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89788160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785A91F-11C0-43DE-80C2-D9ADDB3681F0}"/>
              </a:ext>
            </a:extLst>
          </p:cNvPr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HK" dirty="0"/>
              <a:t>Delta Debugging [17]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FE82D0C-FF91-4188-AC17-198C815ABB22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dirty="0"/>
              <a:t>Input Reduction or Code Reduction</a:t>
            </a:r>
            <a:endParaRPr lang="en-H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B33F3-A3D1-4DEC-839A-59E2C8CF0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027987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01D68-07F5-4332-A3E6-91FA76030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Motivation of Delta 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F10A5-B6C2-4CDD-BF37-20A93B338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749" y="1676400"/>
            <a:ext cx="9490075" cy="4953000"/>
          </a:xfrm>
        </p:spPr>
        <p:txBody>
          <a:bodyPr/>
          <a:lstStyle/>
          <a:p>
            <a:r>
              <a:rPr lang="en-US" sz="2800" dirty="0"/>
              <a:t>Use case 1: </a:t>
            </a:r>
          </a:p>
          <a:p>
            <a:pPr lvl="1"/>
            <a:r>
              <a:rPr lang="en-US" sz="2400" dirty="0"/>
              <a:t>A web browser crashed when printing a webpage. If the webpage is large, it is a good idea to make the webpage smaller and at the same time able to crash the web browser before examining the details.</a:t>
            </a:r>
            <a:endParaRPr lang="en-HK" sz="2400" dirty="0"/>
          </a:p>
          <a:p>
            <a:r>
              <a:rPr lang="en-HK" sz="2800" dirty="0"/>
              <a:t>Use case 2: </a:t>
            </a:r>
          </a:p>
          <a:p>
            <a:pPr lvl="1"/>
            <a:r>
              <a:rPr lang="en-HK" sz="2400" dirty="0"/>
              <a:t>Tools like Appium [16] or Selenium can help to apply the same sequence of UI events to mobile apps or native apps</a:t>
            </a:r>
          </a:p>
          <a:p>
            <a:pPr lvl="2"/>
            <a:r>
              <a:rPr lang="en-HK" sz="2000" dirty="0"/>
              <a:t>They are effective tools</a:t>
            </a:r>
          </a:p>
          <a:p>
            <a:pPr lvl="2"/>
            <a:r>
              <a:rPr lang="en-HK" sz="2000" b="1" dirty="0"/>
              <a:t>Question</a:t>
            </a:r>
            <a:r>
              <a:rPr lang="en-HK" sz="2000" dirty="0"/>
              <a:t>: How to integrate with the fuzzing tool like AFL? (as Seeds)</a:t>
            </a:r>
          </a:p>
          <a:p>
            <a:pPr lvl="1"/>
            <a:r>
              <a:rPr lang="en-HK" sz="2400" dirty="0"/>
              <a:t>If the input data sequence is long, it would be better if we could shorten the input data sequence but reproduce these crashes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42A01-49C6-471C-AB6F-63F1E5290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30911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28CBA-5BD0-472F-821C-639BEAEE9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</a:t>
            </a:r>
            <a:br>
              <a:rPr lang="en-US" dirty="0"/>
            </a:br>
            <a:r>
              <a:rPr lang="en-US" sz="2800" dirty="0"/>
              <a:t>Printing this HTML page crash Mozilla web browser</a:t>
            </a:r>
            <a:endParaRPr lang="en-HK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4FF0F38-E18A-4D05-A607-4203EBFA3B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76" y="1779861"/>
            <a:ext cx="9036050" cy="315146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160C9-E4B8-4560-94A6-A810BCE5A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3FAE18-D697-4E48-815E-7EC7E29EDB68}"/>
              </a:ext>
            </a:extLst>
          </p:cNvPr>
          <p:cNvSpPr/>
          <p:nvPr/>
        </p:nvSpPr>
        <p:spPr>
          <a:xfrm>
            <a:off x="376707" y="5255951"/>
            <a:ext cx="6858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HTML page has 40k+ characters 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FAE990B-06F7-4A73-B9DA-371C4F8F3697}"/>
              </a:ext>
            </a:extLst>
          </p:cNvPr>
          <p:cNvSpPr/>
          <p:nvPr/>
        </p:nvSpPr>
        <p:spPr bwMode="auto">
          <a:xfrm rot="9738387">
            <a:off x="3285820" y="3505422"/>
            <a:ext cx="283183" cy="115199"/>
          </a:xfrm>
          <a:prstGeom prst="rightArrow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HK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D2DB47-A6C4-4369-94A2-9C822197E378}"/>
              </a:ext>
            </a:extLst>
          </p:cNvPr>
          <p:cNvSpPr txBox="1"/>
          <p:nvPr/>
        </p:nvSpPr>
        <p:spPr>
          <a:xfrm>
            <a:off x="3579812" y="3305146"/>
            <a:ext cx="2929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The crash is due to this statement</a:t>
            </a:r>
            <a:endParaRPr lang="en-HK" sz="1600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10ABE71-FDC4-41E3-99BB-78BA4391FC68}"/>
                  </a:ext>
                </a:extLst>
              </p14:cNvPr>
              <p14:cNvContentPartPr/>
              <p14:nvPr/>
            </p14:nvContentPartPr>
            <p14:xfrm>
              <a:off x="63360" y="1530360"/>
              <a:ext cx="9515880" cy="3505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10ABE71-FDC4-41E3-99BB-78BA4391FC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000" y="1521000"/>
                <a:ext cx="9534600" cy="35244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4A1A124-068F-4BBB-B7F0-5DE0207DB716}"/>
              </a:ext>
            </a:extLst>
          </p:cNvPr>
          <p:cNvSpPr txBox="1"/>
          <p:nvPr/>
        </p:nvSpPr>
        <p:spPr>
          <a:xfrm>
            <a:off x="400276" y="5923746"/>
            <a:ext cx="83365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Still produces the same crash after deleting line segments H1 and H2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1330042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29D5102-8DB1-4560-A09E-A1189B9088F7}" type="slidenum">
              <a:rPr lang="en-US" sz="1400" smtClean="0">
                <a:solidFill>
                  <a:schemeClr val="folHlink"/>
                </a:solidFill>
              </a:rPr>
              <a:pPr/>
              <a:t>7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 for Program Testing (3)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2750" y="3449638"/>
            <a:ext cx="8729662" cy="3103562"/>
          </a:xfrm>
        </p:spPr>
        <p:txBody>
          <a:bodyPr/>
          <a:lstStyle/>
          <a:p>
            <a:pPr>
              <a:defRPr/>
            </a:pPr>
            <a:r>
              <a:rPr lang="en-US" sz="2400" dirty="0"/>
              <a:t>Execute the test cases written in the Test Design step.</a:t>
            </a:r>
          </a:p>
          <a:p>
            <a:pPr>
              <a:defRPr/>
            </a:pPr>
            <a:r>
              <a:rPr lang="en-US" sz="2400" dirty="0"/>
              <a:t>E.g., </a:t>
            </a:r>
          </a:p>
          <a:p>
            <a:pPr lvl="1">
              <a:defRPr/>
            </a:pPr>
            <a:r>
              <a:rPr lang="en-US" sz="2000" dirty="0"/>
              <a:t>Run the JUnit test scripts</a:t>
            </a:r>
          </a:p>
          <a:p>
            <a:pPr lvl="1">
              <a:defRPr/>
            </a:pPr>
            <a:r>
              <a:rPr lang="en-US" sz="2000" dirty="0"/>
              <a:t>Run in Continuous Integration</a:t>
            </a:r>
          </a:p>
        </p:txBody>
      </p:sp>
      <p:sp>
        <p:nvSpPr>
          <p:cNvPr id="1309700" name="Rectangle 4"/>
          <p:cNvSpPr>
            <a:spLocks noChangeArrowheads="1"/>
          </p:cNvSpPr>
          <p:nvPr/>
        </p:nvSpPr>
        <p:spPr bwMode="auto">
          <a:xfrm>
            <a:off x="379413" y="1981200"/>
            <a:ext cx="1800225" cy="1066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400" i="1">
                <a:solidFill>
                  <a:schemeClr val="folHlink"/>
                </a:solidFill>
              </a:rPr>
              <a:t>Defining Test </a:t>
            </a:r>
          </a:p>
          <a:p>
            <a:pPr algn="ctr">
              <a:defRPr/>
            </a:pPr>
            <a:r>
              <a:rPr lang="en-US" sz="2400" i="1">
                <a:solidFill>
                  <a:schemeClr val="folHlink"/>
                </a:solidFill>
              </a:rPr>
              <a:t>Objectives</a:t>
            </a:r>
          </a:p>
        </p:txBody>
      </p:sp>
      <p:sp>
        <p:nvSpPr>
          <p:cNvPr id="1309701" name="Rectangle 5"/>
          <p:cNvSpPr>
            <a:spLocks noChangeArrowheads="1"/>
          </p:cNvSpPr>
          <p:nvPr/>
        </p:nvSpPr>
        <p:spPr bwMode="auto">
          <a:xfrm>
            <a:off x="2741613" y="1981200"/>
            <a:ext cx="1800225" cy="1066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400" i="1">
                <a:solidFill>
                  <a:schemeClr val="folHlink"/>
                </a:solidFill>
              </a:rPr>
              <a:t>Test Design</a:t>
            </a:r>
          </a:p>
        </p:txBody>
      </p:sp>
      <p:sp>
        <p:nvSpPr>
          <p:cNvPr id="1309702" name="Rectangle 6"/>
          <p:cNvSpPr>
            <a:spLocks noChangeArrowheads="1"/>
          </p:cNvSpPr>
          <p:nvPr/>
        </p:nvSpPr>
        <p:spPr bwMode="auto">
          <a:xfrm>
            <a:off x="5027613" y="1981200"/>
            <a:ext cx="2133600" cy="1066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400" b="1" i="1" dirty="0"/>
              <a:t>Test Execution</a:t>
            </a:r>
          </a:p>
        </p:txBody>
      </p:sp>
      <p:sp>
        <p:nvSpPr>
          <p:cNvPr id="1309703" name="Rectangle 7"/>
          <p:cNvSpPr>
            <a:spLocks noChangeArrowheads="1"/>
          </p:cNvSpPr>
          <p:nvPr/>
        </p:nvSpPr>
        <p:spPr bwMode="auto">
          <a:xfrm>
            <a:off x="7618413" y="1981200"/>
            <a:ext cx="2133600" cy="1066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400" i="1">
                <a:solidFill>
                  <a:schemeClr val="folHlink"/>
                </a:solidFill>
              </a:rPr>
              <a:t>Test Analysis</a:t>
            </a:r>
          </a:p>
        </p:txBody>
      </p:sp>
      <p:cxnSp>
        <p:nvCxnSpPr>
          <p:cNvPr id="9225" name="AutoShape 8"/>
          <p:cNvCxnSpPr>
            <a:cxnSpLocks noChangeShapeType="1"/>
            <a:stCxn id="1309700" idx="3"/>
            <a:endCxn id="1309701" idx="1"/>
          </p:cNvCxnSpPr>
          <p:nvPr/>
        </p:nvCxnSpPr>
        <p:spPr bwMode="auto">
          <a:xfrm>
            <a:off x="2179638" y="2514600"/>
            <a:ext cx="561975" cy="0"/>
          </a:xfrm>
          <a:prstGeom prst="straightConnector1">
            <a:avLst/>
          </a:prstGeom>
          <a:noFill/>
          <a:ln w="57150">
            <a:solidFill>
              <a:schemeClr val="folHlink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6" name="AutoShape 9"/>
          <p:cNvCxnSpPr>
            <a:cxnSpLocks noChangeShapeType="1"/>
            <a:stCxn id="1309701" idx="3"/>
            <a:endCxn id="1309702" idx="1"/>
          </p:cNvCxnSpPr>
          <p:nvPr/>
        </p:nvCxnSpPr>
        <p:spPr bwMode="auto">
          <a:xfrm>
            <a:off x="4541838" y="2514600"/>
            <a:ext cx="485775" cy="1588"/>
          </a:xfrm>
          <a:prstGeom prst="straightConnector1">
            <a:avLst/>
          </a:prstGeom>
          <a:noFill/>
          <a:ln w="57150">
            <a:solidFill>
              <a:schemeClr val="folHlink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7" name="AutoShape 10"/>
          <p:cNvCxnSpPr>
            <a:cxnSpLocks noChangeShapeType="1"/>
            <a:stCxn id="1309702" idx="3"/>
            <a:endCxn id="1309703" idx="1"/>
          </p:cNvCxnSpPr>
          <p:nvPr/>
        </p:nvCxnSpPr>
        <p:spPr bwMode="auto">
          <a:xfrm>
            <a:off x="7161213" y="2514600"/>
            <a:ext cx="457200" cy="1588"/>
          </a:xfrm>
          <a:prstGeom prst="straightConnector1">
            <a:avLst/>
          </a:prstGeom>
          <a:noFill/>
          <a:ln w="57150">
            <a:solidFill>
              <a:schemeClr val="folHlink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834404992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F26BB-5705-4E25-BC35-AF0F1B20A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File Reduction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34E60-BF20-41F9-94DB-69A3271A5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In the process, ensure we can still crash the web browser by printing the page.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Remove single character one at a time: 40k tests</a:t>
            </a:r>
          </a:p>
          <a:p>
            <a:pPr lvl="1"/>
            <a:r>
              <a:rPr lang="en-US" sz="2400" dirty="0"/>
              <a:t>Too fine-grained. Look at too many test cases --- tried.</a:t>
            </a:r>
          </a:p>
          <a:p>
            <a:r>
              <a:rPr lang="en-US" sz="2800" dirty="0"/>
              <a:t>More sensible strategy:</a:t>
            </a:r>
          </a:p>
          <a:p>
            <a:pPr lvl="1"/>
            <a:r>
              <a:rPr lang="en-US" sz="2400" dirty="0"/>
              <a:t>First: cut away large parts </a:t>
            </a:r>
          </a:p>
          <a:p>
            <a:pPr lvl="1"/>
            <a:r>
              <a:rPr lang="en-US" sz="2400" dirty="0"/>
              <a:t>Then: iteratively cut out the other parts bit by bit.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2194E-C747-46B4-B8C9-8D3730EAA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71623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F898-2369-4208-B300-4A3DF6EF5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</a:t>
            </a:r>
            <a:endParaRPr lang="en-H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F21EE-2283-47B6-A59A-F98166E6B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3B36A6-311A-40FF-B0C9-FB66B75F0FC6}"/>
              </a:ext>
            </a:extLst>
          </p:cNvPr>
          <p:cNvSpPr/>
          <p:nvPr/>
        </p:nvSpPr>
        <p:spPr bwMode="auto">
          <a:xfrm>
            <a:off x="379412" y="2109169"/>
            <a:ext cx="2362200" cy="12192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HK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03DB78-F5CD-4457-B5E1-554408AE4848}"/>
              </a:ext>
            </a:extLst>
          </p:cNvPr>
          <p:cNvSpPr/>
          <p:nvPr/>
        </p:nvSpPr>
        <p:spPr bwMode="auto">
          <a:xfrm>
            <a:off x="3960812" y="2109169"/>
            <a:ext cx="2362200" cy="12192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HK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0B947E5-1B6B-4ED0-ACF0-06101D51C443}"/>
              </a:ext>
            </a:extLst>
          </p:cNvPr>
          <p:cNvSpPr/>
          <p:nvPr/>
        </p:nvSpPr>
        <p:spPr bwMode="auto">
          <a:xfrm>
            <a:off x="3046412" y="2490169"/>
            <a:ext cx="685800" cy="381000"/>
          </a:xfrm>
          <a:prstGeom prst="rightArrow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HK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FD7608-31BD-4496-A565-50FE7F84D4D5}"/>
              </a:ext>
            </a:extLst>
          </p:cNvPr>
          <p:cNvSpPr txBox="1"/>
          <p:nvPr/>
        </p:nvSpPr>
        <p:spPr>
          <a:xfrm>
            <a:off x="-52570" y="3554792"/>
            <a:ext cx="3827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failure causing input</a:t>
            </a:r>
            <a:endParaRPr lang="en-HK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14641D6-6119-4415-90BE-D6102E526E16}"/>
              </a:ext>
            </a:extLst>
          </p:cNvPr>
          <p:cNvCxnSpPr>
            <a:cxnSpLocks/>
          </p:cNvCxnSpPr>
          <p:nvPr/>
        </p:nvCxnSpPr>
        <p:spPr bwMode="auto">
          <a:xfrm flipH="1">
            <a:off x="5027612" y="1880569"/>
            <a:ext cx="685800" cy="1674223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3F031E9-0605-4D81-B1B6-8141F0B04F1E}"/>
              </a:ext>
            </a:extLst>
          </p:cNvPr>
          <p:cNvSpPr txBox="1"/>
          <p:nvPr/>
        </p:nvSpPr>
        <p:spPr>
          <a:xfrm>
            <a:off x="3912415" y="3463611"/>
            <a:ext cx="32203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up the 1st hypothesis</a:t>
            </a:r>
            <a:endParaRPr lang="en-HK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A137D6-AC1E-4F1C-B017-2427A33909DD}"/>
              </a:ext>
            </a:extLst>
          </p:cNvPr>
          <p:cNvSpPr txBox="1"/>
          <p:nvPr/>
        </p:nvSpPr>
        <p:spPr>
          <a:xfrm>
            <a:off x="2892052" y="1450707"/>
            <a:ext cx="4804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Cut the web page here and there</a:t>
            </a:r>
            <a:endParaRPr lang="en-HK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F4E86FA-E641-4723-A6D0-99D962224073}"/>
              </a:ext>
            </a:extLst>
          </p:cNvPr>
          <p:cNvSpPr/>
          <p:nvPr/>
        </p:nvSpPr>
        <p:spPr bwMode="auto">
          <a:xfrm>
            <a:off x="83177" y="5130561"/>
            <a:ext cx="685800" cy="381000"/>
          </a:xfrm>
          <a:prstGeom prst="rightArrow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HK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A0A0E5-9942-43FA-94EE-4B5F9B732423}"/>
              </a:ext>
            </a:extLst>
          </p:cNvPr>
          <p:cNvSpPr/>
          <p:nvPr/>
        </p:nvSpPr>
        <p:spPr bwMode="auto">
          <a:xfrm>
            <a:off x="7467972" y="2091752"/>
            <a:ext cx="2362200" cy="12192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HK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2C8454-62C9-4DB7-9337-83F9A975B86A}"/>
              </a:ext>
            </a:extLst>
          </p:cNvPr>
          <p:cNvCxnSpPr>
            <a:cxnSpLocks/>
          </p:cNvCxnSpPr>
          <p:nvPr/>
        </p:nvCxnSpPr>
        <p:spPr bwMode="auto">
          <a:xfrm flipH="1">
            <a:off x="8382372" y="1863152"/>
            <a:ext cx="838200" cy="190500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04BDA13-080A-40E1-A83A-572EA1FE23D0}"/>
              </a:ext>
            </a:extLst>
          </p:cNvPr>
          <p:cNvSpPr txBox="1"/>
          <p:nvPr/>
        </p:nvSpPr>
        <p:spPr>
          <a:xfrm>
            <a:off x="6323012" y="3654624"/>
            <a:ext cx="3827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the 1st hypothesis</a:t>
            </a:r>
            <a:endParaRPr lang="en-HK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9F4C51E-5919-4799-8A5A-A04963D674F3}"/>
              </a:ext>
            </a:extLst>
          </p:cNvPr>
          <p:cNvSpPr/>
          <p:nvPr/>
        </p:nvSpPr>
        <p:spPr bwMode="auto">
          <a:xfrm>
            <a:off x="8573589" y="2037806"/>
            <a:ext cx="1245325" cy="1284514"/>
          </a:xfrm>
          <a:custGeom>
            <a:avLst/>
            <a:gdLst>
              <a:gd name="connsiteX0" fmla="*/ 570411 w 1245325"/>
              <a:gd name="connsiteY0" fmla="*/ 56605 h 1284514"/>
              <a:gd name="connsiteX1" fmla="*/ 570411 w 1245325"/>
              <a:gd name="connsiteY1" fmla="*/ 56605 h 1284514"/>
              <a:gd name="connsiteX2" fmla="*/ 814251 w 1245325"/>
              <a:gd name="connsiteY2" fmla="*/ 43543 h 1284514"/>
              <a:gd name="connsiteX3" fmla="*/ 896982 w 1245325"/>
              <a:gd name="connsiteY3" fmla="*/ 30480 h 1284514"/>
              <a:gd name="connsiteX4" fmla="*/ 966651 w 1245325"/>
              <a:gd name="connsiteY4" fmla="*/ 26125 h 1284514"/>
              <a:gd name="connsiteX5" fmla="*/ 1053737 w 1245325"/>
              <a:gd name="connsiteY5" fmla="*/ 17417 h 1284514"/>
              <a:gd name="connsiteX6" fmla="*/ 1071154 w 1245325"/>
              <a:gd name="connsiteY6" fmla="*/ 8708 h 1284514"/>
              <a:gd name="connsiteX7" fmla="*/ 1114697 w 1245325"/>
              <a:gd name="connsiteY7" fmla="*/ 4354 h 1284514"/>
              <a:gd name="connsiteX8" fmla="*/ 1132114 w 1245325"/>
              <a:gd name="connsiteY8" fmla="*/ 0 h 1284514"/>
              <a:gd name="connsiteX9" fmla="*/ 1136468 w 1245325"/>
              <a:gd name="connsiteY9" fmla="*/ 26125 h 1284514"/>
              <a:gd name="connsiteX10" fmla="*/ 1236617 w 1245325"/>
              <a:gd name="connsiteY10" fmla="*/ 52251 h 1284514"/>
              <a:gd name="connsiteX11" fmla="*/ 1240971 w 1245325"/>
              <a:gd name="connsiteY11" fmla="*/ 65314 h 1284514"/>
              <a:gd name="connsiteX12" fmla="*/ 1245325 w 1245325"/>
              <a:gd name="connsiteY12" fmla="*/ 1275805 h 1284514"/>
              <a:gd name="connsiteX13" fmla="*/ 0 w 1245325"/>
              <a:gd name="connsiteY13" fmla="*/ 1284514 h 1284514"/>
              <a:gd name="connsiteX14" fmla="*/ 570411 w 1245325"/>
              <a:gd name="connsiteY14" fmla="*/ 56605 h 128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5325" h="1284514">
                <a:moveTo>
                  <a:pt x="570411" y="56605"/>
                </a:moveTo>
                <a:lnTo>
                  <a:pt x="570411" y="56605"/>
                </a:lnTo>
                <a:cubicBezTo>
                  <a:pt x="651691" y="52251"/>
                  <a:pt x="733114" y="50034"/>
                  <a:pt x="814251" y="43543"/>
                </a:cubicBezTo>
                <a:cubicBezTo>
                  <a:pt x="842081" y="41317"/>
                  <a:pt x="869244" y="33650"/>
                  <a:pt x="896982" y="30480"/>
                </a:cubicBezTo>
                <a:cubicBezTo>
                  <a:pt x="920100" y="27838"/>
                  <a:pt x="943438" y="27726"/>
                  <a:pt x="966651" y="26125"/>
                </a:cubicBezTo>
                <a:cubicBezTo>
                  <a:pt x="1026298" y="22011"/>
                  <a:pt x="1008423" y="23890"/>
                  <a:pt x="1053737" y="17417"/>
                </a:cubicBezTo>
                <a:cubicBezTo>
                  <a:pt x="1059543" y="14514"/>
                  <a:pt x="1064807" y="10068"/>
                  <a:pt x="1071154" y="8708"/>
                </a:cubicBezTo>
                <a:cubicBezTo>
                  <a:pt x="1085417" y="5652"/>
                  <a:pt x="1100257" y="6417"/>
                  <a:pt x="1114697" y="4354"/>
                </a:cubicBezTo>
                <a:cubicBezTo>
                  <a:pt x="1120621" y="3508"/>
                  <a:pt x="1126308" y="1451"/>
                  <a:pt x="1132114" y="0"/>
                </a:cubicBezTo>
                <a:cubicBezTo>
                  <a:pt x="1133565" y="8708"/>
                  <a:pt x="1134889" y="17439"/>
                  <a:pt x="1136468" y="26125"/>
                </a:cubicBezTo>
                <a:cubicBezTo>
                  <a:pt x="1146117" y="79197"/>
                  <a:pt x="1137633" y="47752"/>
                  <a:pt x="1236617" y="52251"/>
                </a:cubicBezTo>
                <a:lnTo>
                  <a:pt x="1240971" y="65314"/>
                </a:lnTo>
                <a:cubicBezTo>
                  <a:pt x="1242422" y="468811"/>
                  <a:pt x="1243874" y="872308"/>
                  <a:pt x="1245325" y="1275805"/>
                </a:cubicBezTo>
                <a:lnTo>
                  <a:pt x="0" y="1284514"/>
                </a:lnTo>
                <a:lnTo>
                  <a:pt x="570411" y="56605"/>
                </a:lnTo>
                <a:close/>
              </a:path>
            </a:pathLst>
          </a:custGeom>
          <a:solidFill>
            <a:srgbClr val="C00000"/>
          </a:solidFill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HK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60242DB-4008-4AA9-9528-1C64A4FF8CC3}"/>
              </a:ext>
            </a:extLst>
          </p:cNvPr>
          <p:cNvCxnSpPr>
            <a:cxnSpLocks/>
          </p:cNvCxnSpPr>
          <p:nvPr/>
        </p:nvCxnSpPr>
        <p:spPr bwMode="auto">
          <a:xfrm>
            <a:off x="9294812" y="766683"/>
            <a:ext cx="153988" cy="1443117"/>
          </a:xfrm>
          <a:prstGeom prst="straightConnector1">
            <a:avLst/>
          </a:prstGeom>
          <a:ln>
            <a:headEnd type="none" w="sm" len="sm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DB375A5-FB49-4F04-9FCF-CCCC9ACCF9D1}"/>
              </a:ext>
            </a:extLst>
          </p:cNvPr>
          <p:cNvSpPr txBox="1"/>
          <p:nvPr/>
        </p:nvSpPr>
        <p:spPr>
          <a:xfrm>
            <a:off x="4799012" y="289630"/>
            <a:ext cx="4874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part still crash the program</a:t>
            </a:r>
            <a:endParaRPr lang="en-HK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5A1BD4A-55D7-46BD-A04C-51A5CB50A352}"/>
              </a:ext>
            </a:extLst>
          </p:cNvPr>
          <p:cNvSpPr/>
          <p:nvPr/>
        </p:nvSpPr>
        <p:spPr bwMode="auto">
          <a:xfrm>
            <a:off x="836612" y="4669676"/>
            <a:ext cx="2362200" cy="12192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HK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9D22BE1-AFBB-497F-B883-5F03CCF6B87F}"/>
              </a:ext>
            </a:extLst>
          </p:cNvPr>
          <p:cNvSpPr/>
          <p:nvPr/>
        </p:nvSpPr>
        <p:spPr bwMode="auto">
          <a:xfrm>
            <a:off x="1942229" y="4615730"/>
            <a:ext cx="1245325" cy="1284514"/>
          </a:xfrm>
          <a:custGeom>
            <a:avLst/>
            <a:gdLst>
              <a:gd name="connsiteX0" fmla="*/ 570411 w 1245325"/>
              <a:gd name="connsiteY0" fmla="*/ 56605 h 1284514"/>
              <a:gd name="connsiteX1" fmla="*/ 570411 w 1245325"/>
              <a:gd name="connsiteY1" fmla="*/ 56605 h 1284514"/>
              <a:gd name="connsiteX2" fmla="*/ 814251 w 1245325"/>
              <a:gd name="connsiteY2" fmla="*/ 43543 h 1284514"/>
              <a:gd name="connsiteX3" fmla="*/ 896982 w 1245325"/>
              <a:gd name="connsiteY3" fmla="*/ 30480 h 1284514"/>
              <a:gd name="connsiteX4" fmla="*/ 966651 w 1245325"/>
              <a:gd name="connsiteY4" fmla="*/ 26125 h 1284514"/>
              <a:gd name="connsiteX5" fmla="*/ 1053737 w 1245325"/>
              <a:gd name="connsiteY5" fmla="*/ 17417 h 1284514"/>
              <a:gd name="connsiteX6" fmla="*/ 1071154 w 1245325"/>
              <a:gd name="connsiteY6" fmla="*/ 8708 h 1284514"/>
              <a:gd name="connsiteX7" fmla="*/ 1114697 w 1245325"/>
              <a:gd name="connsiteY7" fmla="*/ 4354 h 1284514"/>
              <a:gd name="connsiteX8" fmla="*/ 1132114 w 1245325"/>
              <a:gd name="connsiteY8" fmla="*/ 0 h 1284514"/>
              <a:gd name="connsiteX9" fmla="*/ 1136468 w 1245325"/>
              <a:gd name="connsiteY9" fmla="*/ 26125 h 1284514"/>
              <a:gd name="connsiteX10" fmla="*/ 1236617 w 1245325"/>
              <a:gd name="connsiteY10" fmla="*/ 52251 h 1284514"/>
              <a:gd name="connsiteX11" fmla="*/ 1240971 w 1245325"/>
              <a:gd name="connsiteY11" fmla="*/ 65314 h 1284514"/>
              <a:gd name="connsiteX12" fmla="*/ 1245325 w 1245325"/>
              <a:gd name="connsiteY12" fmla="*/ 1275805 h 1284514"/>
              <a:gd name="connsiteX13" fmla="*/ 0 w 1245325"/>
              <a:gd name="connsiteY13" fmla="*/ 1284514 h 1284514"/>
              <a:gd name="connsiteX14" fmla="*/ 570411 w 1245325"/>
              <a:gd name="connsiteY14" fmla="*/ 56605 h 128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5325" h="1284514">
                <a:moveTo>
                  <a:pt x="570411" y="56605"/>
                </a:moveTo>
                <a:lnTo>
                  <a:pt x="570411" y="56605"/>
                </a:lnTo>
                <a:cubicBezTo>
                  <a:pt x="651691" y="52251"/>
                  <a:pt x="733114" y="50034"/>
                  <a:pt x="814251" y="43543"/>
                </a:cubicBezTo>
                <a:cubicBezTo>
                  <a:pt x="842081" y="41317"/>
                  <a:pt x="869244" y="33650"/>
                  <a:pt x="896982" y="30480"/>
                </a:cubicBezTo>
                <a:cubicBezTo>
                  <a:pt x="920100" y="27838"/>
                  <a:pt x="943438" y="27726"/>
                  <a:pt x="966651" y="26125"/>
                </a:cubicBezTo>
                <a:cubicBezTo>
                  <a:pt x="1026298" y="22011"/>
                  <a:pt x="1008423" y="23890"/>
                  <a:pt x="1053737" y="17417"/>
                </a:cubicBezTo>
                <a:cubicBezTo>
                  <a:pt x="1059543" y="14514"/>
                  <a:pt x="1064807" y="10068"/>
                  <a:pt x="1071154" y="8708"/>
                </a:cubicBezTo>
                <a:cubicBezTo>
                  <a:pt x="1085417" y="5652"/>
                  <a:pt x="1100257" y="6417"/>
                  <a:pt x="1114697" y="4354"/>
                </a:cubicBezTo>
                <a:cubicBezTo>
                  <a:pt x="1120621" y="3508"/>
                  <a:pt x="1126308" y="1451"/>
                  <a:pt x="1132114" y="0"/>
                </a:cubicBezTo>
                <a:cubicBezTo>
                  <a:pt x="1133565" y="8708"/>
                  <a:pt x="1134889" y="17439"/>
                  <a:pt x="1136468" y="26125"/>
                </a:cubicBezTo>
                <a:cubicBezTo>
                  <a:pt x="1146117" y="79197"/>
                  <a:pt x="1137633" y="47752"/>
                  <a:pt x="1236617" y="52251"/>
                </a:cubicBezTo>
                <a:lnTo>
                  <a:pt x="1240971" y="65314"/>
                </a:lnTo>
                <a:cubicBezTo>
                  <a:pt x="1242422" y="468811"/>
                  <a:pt x="1243874" y="872308"/>
                  <a:pt x="1245325" y="1275805"/>
                </a:cubicBezTo>
                <a:lnTo>
                  <a:pt x="0" y="1284514"/>
                </a:lnTo>
                <a:lnTo>
                  <a:pt x="570411" y="56605"/>
                </a:lnTo>
                <a:close/>
              </a:path>
            </a:pathLst>
          </a:custGeom>
          <a:solidFill>
            <a:srgbClr val="C00000"/>
          </a:solidFill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HK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B32820A-9FA0-4D3F-AF9F-3ACE224C3C81}"/>
              </a:ext>
            </a:extLst>
          </p:cNvPr>
          <p:cNvCxnSpPr>
            <a:cxnSpLocks/>
          </p:cNvCxnSpPr>
          <p:nvPr/>
        </p:nvCxnSpPr>
        <p:spPr bwMode="auto">
          <a:xfrm>
            <a:off x="2555874" y="4452034"/>
            <a:ext cx="364754" cy="1741642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D2BE398-7B8A-4A80-9D04-30F50CEB520F}"/>
              </a:ext>
            </a:extLst>
          </p:cNvPr>
          <p:cNvSpPr txBox="1"/>
          <p:nvPr/>
        </p:nvSpPr>
        <p:spPr>
          <a:xfrm>
            <a:off x="768977" y="5903893"/>
            <a:ext cx="32203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up the 2nd hypothesis</a:t>
            </a:r>
            <a:endParaRPr lang="en-HK" dirty="0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1179A74A-B316-4B39-8D84-600728412E72}"/>
              </a:ext>
            </a:extLst>
          </p:cNvPr>
          <p:cNvSpPr/>
          <p:nvPr/>
        </p:nvSpPr>
        <p:spPr bwMode="auto">
          <a:xfrm>
            <a:off x="6780212" y="2707106"/>
            <a:ext cx="685800" cy="381000"/>
          </a:xfrm>
          <a:prstGeom prst="rightArrow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HK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798EFE6-19CF-4B3F-B0F2-BEEA81DFD1FD}"/>
              </a:ext>
            </a:extLst>
          </p:cNvPr>
          <p:cNvSpPr/>
          <p:nvPr/>
        </p:nvSpPr>
        <p:spPr bwMode="auto">
          <a:xfrm>
            <a:off x="3394238" y="5111066"/>
            <a:ext cx="685800" cy="381000"/>
          </a:xfrm>
          <a:prstGeom prst="rightArrow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HK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C57642-90D7-4560-AB91-801C81535F15}"/>
              </a:ext>
            </a:extLst>
          </p:cNvPr>
          <p:cNvSpPr txBox="1"/>
          <p:nvPr/>
        </p:nvSpPr>
        <p:spPr>
          <a:xfrm>
            <a:off x="3959398" y="5843898"/>
            <a:ext cx="21350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the 2nd hypothesis</a:t>
            </a:r>
            <a:endParaRPr lang="en-HK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B9A0B82-0241-491F-8DD0-48EC764093F4}"/>
              </a:ext>
            </a:extLst>
          </p:cNvPr>
          <p:cNvSpPr/>
          <p:nvPr/>
        </p:nvSpPr>
        <p:spPr bwMode="auto">
          <a:xfrm>
            <a:off x="4329807" y="4635360"/>
            <a:ext cx="2362200" cy="12192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HK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5EE12153-A08F-490A-96C1-8E9B2AF63AD4}"/>
              </a:ext>
            </a:extLst>
          </p:cNvPr>
          <p:cNvSpPr/>
          <p:nvPr/>
        </p:nvSpPr>
        <p:spPr bwMode="auto">
          <a:xfrm>
            <a:off x="5435424" y="4581414"/>
            <a:ext cx="1245325" cy="1284514"/>
          </a:xfrm>
          <a:custGeom>
            <a:avLst/>
            <a:gdLst>
              <a:gd name="connsiteX0" fmla="*/ 570411 w 1245325"/>
              <a:gd name="connsiteY0" fmla="*/ 56605 h 1284514"/>
              <a:gd name="connsiteX1" fmla="*/ 570411 w 1245325"/>
              <a:gd name="connsiteY1" fmla="*/ 56605 h 1284514"/>
              <a:gd name="connsiteX2" fmla="*/ 814251 w 1245325"/>
              <a:gd name="connsiteY2" fmla="*/ 43543 h 1284514"/>
              <a:gd name="connsiteX3" fmla="*/ 896982 w 1245325"/>
              <a:gd name="connsiteY3" fmla="*/ 30480 h 1284514"/>
              <a:gd name="connsiteX4" fmla="*/ 966651 w 1245325"/>
              <a:gd name="connsiteY4" fmla="*/ 26125 h 1284514"/>
              <a:gd name="connsiteX5" fmla="*/ 1053737 w 1245325"/>
              <a:gd name="connsiteY5" fmla="*/ 17417 h 1284514"/>
              <a:gd name="connsiteX6" fmla="*/ 1071154 w 1245325"/>
              <a:gd name="connsiteY6" fmla="*/ 8708 h 1284514"/>
              <a:gd name="connsiteX7" fmla="*/ 1114697 w 1245325"/>
              <a:gd name="connsiteY7" fmla="*/ 4354 h 1284514"/>
              <a:gd name="connsiteX8" fmla="*/ 1132114 w 1245325"/>
              <a:gd name="connsiteY8" fmla="*/ 0 h 1284514"/>
              <a:gd name="connsiteX9" fmla="*/ 1136468 w 1245325"/>
              <a:gd name="connsiteY9" fmla="*/ 26125 h 1284514"/>
              <a:gd name="connsiteX10" fmla="*/ 1236617 w 1245325"/>
              <a:gd name="connsiteY10" fmla="*/ 52251 h 1284514"/>
              <a:gd name="connsiteX11" fmla="*/ 1240971 w 1245325"/>
              <a:gd name="connsiteY11" fmla="*/ 65314 h 1284514"/>
              <a:gd name="connsiteX12" fmla="*/ 1245325 w 1245325"/>
              <a:gd name="connsiteY12" fmla="*/ 1275805 h 1284514"/>
              <a:gd name="connsiteX13" fmla="*/ 0 w 1245325"/>
              <a:gd name="connsiteY13" fmla="*/ 1284514 h 1284514"/>
              <a:gd name="connsiteX14" fmla="*/ 570411 w 1245325"/>
              <a:gd name="connsiteY14" fmla="*/ 56605 h 128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5325" h="1284514">
                <a:moveTo>
                  <a:pt x="570411" y="56605"/>
                </a:moveTo>
                <a:lnTo>
                  <a:pt x="570411" y="56605"/>
                </a:lnTo>
                <a:cubicBezTo>
                  <a:pt x="651691" y="52251"/>
                  <a:pt x="733114" y="50034"/>
                  <a:pt x="814251" y="43543"/>
                </a:cubicBezTo>
                <a:cubicBezTo>
                  <a:pt x="842081" y="41317"/>
                  <a:pt x="869244" y="33650"/>
                  <a:pt x="896982" y="30480"/>
                </a:cubicBezTo>
                <a:cubicBezTo>
                  <a:pt x="920100" y="27838"/>
                  <a:pt x="943438" y="27726"/>
                  <a:pt x="966651" y="26125"/>
                </a:cubicBezTo>
                <a:cubicBezTo>
                  <a:pt x="1026298" y="22011"/>
                  <a:pt x="1008423" y="23890"/>
                  <a:pt x="1053737" y="17417"/>
                </a:cubicBezTo>
                <a:cubicBezTo>
                  <a:pt x="1059543" y="14514"/>
                  <a:pt x="1064807" y="10068"/>
                  <a:pt x="1071154" y="8708"/>
                </a:cubicBezTo>
                <a:cubicBezTo>
                  <a:pt x="1085417" y="5652"/>
                  <a:pt x="1100257" y="6417"/>
                  <a:pt x="1114697" y="4354"/>
                </a:cubicBezTo>
                <a:cubicBezTo>
                  <a:pt x="1120621" y="3508"/>
                  <a:pt x="1126308" y="1451"/>
                  <a:pt x="1132114" y="0"/>
                </a:cubicBezTo>
                <a:cubicBezTo>
                  <a:pt x="1133565" y="8708"/>
                  <a:pt x="1134889" y="17439"/>
                  <a:pt x="1136468" y="26125"/>
                </a:cubicBezTo>
                <a:cubicBezTo>
                  <a:pt x="1146117" y="79197"/>
                  <a:pt x="1137633" y="47752"/>
                  <a:pt x="1236617" y="52251"/>
                </a:cubicBezTo>
                <a:lnTo>
                  <a:pt x="1240971" y="65314"/>
                </a:lnTo>
                <a:cubicBezTo>
                  <a:pt x="1242422" y="468811"/>
                  <a:pt x="1243874" y="872308"/>
                  <a:pt x="1245325" y="1275805"/>
                </a:cubicBezTo>
                <a:lnTo>
                  <a:pt x="0" y="1284514"/>
                </a:lnTo>
                <a:lnTo>
                  <a:pt x="570411" y="56605"/>
                </a:lnTo>
                <a:close/>
              </a:path>
            </a:pathLst>
          </a:custGeom>
          <a:solidFill>
            <a:srgbClr val="C00000"/>
          </a:solidFill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HK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35FE5B0-3595-4FB7-B810-EF65F76D4F27}"/>
              </a:ext>
            </a:extLst>
          </p:cNvPr>
          <p:cNvSpPr/>
          <p:nvPr/>
        </p:nvSpPr>
        <p:spPr bwMode="auto">
          <a:xfrm>
            <a:off x="6096000" y="4619897"/>
            <a:ext cx="635726" cy="1232263"/>
          </a:xfrm>
          <a:custGeom>
            <a:avLst/>
            <a:gdLst>
              <a:gd name="connsiteX0" fmla="*/ 0 w 635726"/>
              <a:gd name="connsiteY0" fmla="*/ 0 h 1232263"/>
              <a:gd name="connsiteX1" fmla="*/ 0 w 635726"/>
              <a:gd name="connsiteY1" fmla="*/ 0 h 1232263"/>
              <a:gd name="connsiteX2" fmla="*/ 635726 w 635726"/>
              <a:gd name="connsiteY2" fmla="*/ 0 h 1232263"/>
              <a:gd name="connsiteX3" fmla="*/ 605246 w 635726"/>
              <a:gd name="connsiteY3" fmla="*/ 1227909 h 1232263"/>
              <a:gd name="connsiteX4" fmla="*/ 283029 w 635726"/>
              <a:gd name="connsiteY4" fmla="*/ 1232263 h 1232263"/>
              <a:gd name="connsiteX5" fmla="*/ 0 w 635726"/>
              <a:gd name="connsiteY5" fmla="*/ 0 h 1232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5726" h="1232263">
                <a:moveTo>
                  <a:pt x="0" y="0"/>
                </a:moveTo>
                <a:lnTo>
                  <a:pt x="0" y="0"/>
                </a:lnTo>
                <a:lnTo>
                  <a:pt x="635726" y="0"/>
                </a:lnTo>
                <a:lnTo>
                  <a:pt x="605246" y="1227909"/>
                </a:lnTo>
                <a:lnTo>
                  <a:pt x="283029" y="1232263"/>
                </a:lnTo>
                <a:lnTo>
                  <a:pt x="0" y="0"/>
                </a:lnTo>
                <a:close/>
              </a:path>
            </a:pathLst>
          </a:cu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HK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BC83A371-F0EF-4E66-8865-5B81782240B9}"/>
              </a:ext>
            </a:extLst>
          </p:cNvPr>
          <p:cNvSpPr/>
          <p:nvPr/>
        </p:nvSpPr>
        <p:spPr bwMode="auto">
          <a:xfrm>
            <a:off x="6998425" y="5130561"/>
            <a:ext cx="685800" cy="381000"/>
          </a:xfrm>
          <a:prstGeom prst="rightArrow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HK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8B9B7F-BA53-4A85-84A8-D8F4B11C631C}"/>
              </a:ext>
            </a:extLst>
          </p:cNvPr>
          <p:cNvSpPr txBox="1"/>
          <p:nvPr/>
        </p:nvSpPr>
        <p:spPr>
          <a:xfrm>
            <a:off x="6680749" y="5502853"/>
            <a:ext cx="15472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iterations</a:t>
            </a:r>
            <a:endParaRPr lang="en-HK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B9A66C-EFA7-455E-B5D0-B2FACAFE7B53}"/>
              </a:ext>
            </a:extLst>
          </p:cNvPr>
          <p:cNvSpPr/>
          <p:nvPr/>
        </p:nvSpPr>
        <p:spPr bwMode="auto">
          <a:xfrm>
            <a:off x="8204438" y="4939078"/>
            <a:ext cx="1126027" cy="58978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HK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1484688-C2B3-4A56-A74F-C93B36FAEC98}"/>
              </a:ext>
            </a:extLst>
          </p:cNvPr>
          <p:cNvSpPr/>
          <p:nvPr/>
        </p:nvSpPr>
        <p:spPr bwMode="auto">
          <a:xfrm>
            <a:off x="8731470" y="4912982"/>
            <a:ext cx="593628" cy="621378"/>
          </a:xfrm>
          <a:custGeom>
            <a:avLst/>
            <a:gdLst>
              <a:gd name="connsiteX0" fmla="*/ 570411 w 1245325"/>
              <a:gd name="connsiteY0" fmla="*/ 56605 h 1284514"/>
              <a:gd name="connsiteX1" fmla="*/ 570411 w 1245325"/>
              <a:gd name="connsiteY1" fmla="*/ 56605 h 1284514"/>
              <a:gd name="connsiteX2" fmla="*/ 814251 w 1245325"/>
              <a:gd name="connsiteY2" fmla="*/ 43543 h 1284514"/>
              <a:gd name="connsiteX3" fmla="*/ 896982 w 1245325"/>
              <a:gd name="connsiteY3" fmla="*/ 30480 h 1284514"/>
              <a:gd name="connsiteX4" fmla="*/ 966651 w 1245325"/>
              <a:gd name="connsiteY4" fmla="*/ 26125 h 1284514"/>
              <a:gd name="connsiteX5" fmla="*/ 1053737 w 1245325"/>
              <a:gd name="connsiteY5" fmla="*/ 17417 h 1284514"/>
              <a:gd name="connsiteX6" fmla="*/ 1071154 w 1245325"/>
              <a:gd name="connsiteY6" fmla="*/ 8708 h 1284514"/>
              <a:gd name="connsiteX7" fmla="*/ 1114697 w 1245325"/>
              <a:gd name="connsiteY7" fmla="*/ 4354 h 1284514"/>
              <a:gd name="connsiteX8" fmla="*/ 1132114 w 1245325"/>
              <a:gd name="connsiteY8" fmla="*/ 0 h 1284514"/>
              <a:gd name="connsiteX9" fmla="*/ 1136468 w 1245325"/>
              <a:gd name="connsiteY9" fmla="*/ 26125 h 1284514"/>
              <a:gd name="connsiteX10" fmla="*/ 1236617 w 1245325"/>
              <a:gd name="connsiteY10" fmla="*/ 52251 h 1284514"/>
              <a:gd name="connsiteX11" fmla="*/ 1240971 w 1245325"/>
              <a:gd name="connsiteY11" fmla="*/ 65314 h 1284514"/>
              <a:gd name="connsiteX12" fmla="*/ 1245325 w 1245325"/>
              <a:gd name="connsiteY12" fmla="*/ 1275805 h 1284514"/>
              <a:gd name="connsiteX13" fmla="*/ 0 w 1245325"/>
              <a:gd name="connsiteY13" fmla="*/ 1284514 h 1284514"/>
              <a:gd name="connsiteX14" fmla="*/ 570411 w 1245325"/>
              <a:gd name="connsiteY14" fmla="*/ 56605 h 128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5325" h="1284514">
                <a:moveTo>
                  <a:pt x="570411" y="56605"/>
                </a:moveTo>
                <a:lnTo>
                  <a:pt x="570411" y="56605"/>
                </a:lnTo>
                <a:cubicBezTo>
                  <a:pt x="651691" y="52251"/>
                  <a:pt x="733114" y="50034"/>
                  <a:pt x="814251" y="43543"/>
                </a:cubicBezTo>
                <a:cubicBezTo>
                  <a:pt x="842081" y="41317"/>
                  <a:pt x="869244" y="33650"/>
                  <a:pt x="896982" y="30480"/>
                </a:cubicBezTo>
                <a:cubicBezTo>
                  <a:pt x="920100" y="27838"/>
                  <a:pt x="943438" y="27726"/>
                  <a:pt x="966651" y="26125"/>
                </a:cubicBezTo>
                <a:cubicBezTo>
                  <a:pt x="1026298" y="22011"/>
                  <a:pt x="1008423" y="23890"/>
                  <a:pt x="1053737" y="17417"/>
                </a:cubicBezTo>
                <a:cubicBezTo>
                  <a:pt x="1059543" y="14514"/>
                  <a:pt x="1064807" y="10068"/>
                  <a:pt x="1071154" y="8708"/>
                </a:cubicBezTo>
                <a:cubicBezTo>
                  <a:pt x="1085417" y="5652"/>
                  <a:pt x="1100257" y="6417"/>
                  <a:pt x="1114697" y="4354"/>
                </a:cubicBezTo>
                <a:cubicBezTo>
                  <a:pt x="1120621" y="3508"/>
                  <a:pt x="1126308" y="1451"/>
                  <a:pt x="1132114" y="0"/>
                </a:cubicBezTo>
                <a:cubicBezTo>
                  <a:pt x="1133565" y="8708"/>
                  <a:pt x="1134889" y="17439"/>
                  <a:pt x="1136468" y="26125"/>
                </a:cubicBezTo>
                <a:cubicBezTo>
                  <a:pt x="1146117" y="79197"/>
                  <a:pt x="1137633" y="47752"/>
                  <a:pt x="1236617" y="52251"/>
                </a:cubicBezTo>
                <a:lnTo>
                  <a:pt x="1240971" y="65314"/>
                </a:lnTo>
                <a:cubicBezTo>
                  <a:pt x="1242422" y="468811"/>
                  <a:pt x="1243874" y="872308"/>
                  <a:pt x="1245325" y="1275805"/>
                </a:cubicBezTo>
                <a:lnTo>
                  <a:pt x="0" y="1284514"/>
                </a:lnTo>
                <a:lnTo>
                  <a:pt x="570411" y="56605"/>
                </a:lnTo>
                <a:close/>
              </a:path>
            </a:pathLst>
          </a:custGeom>
          <a:noFill/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HK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C52923FD-2F21-4F86-B8F0-A6E55B3E8568}"/>
              </a:ext>
            </a:extLst>
          </p:cNvPr>
          <p:cNvSpPr/>
          <p:nvPr/>
        </p:nvSpPr>
        <p:spPr bwMode="auto">
          <a:xfrm>
            <a:off x="9046357" y="4931598"/>
            <a:ext cx="303041" cy="596102"/>
          </a:xfrm>
          <a:custGeom>
            <a:avLst/>
            <a:gdLst>
              <a:gd name="connsiteX0" fmla="*/ 0 w 635726"/>
              <a:gd name="connsiteY0" fmla="*/ 0 h 1232263"/>
              <a:gd name="connsiteX1" fmla="*/ 0 w 635726"/>
              <a:gd name="connsiteY1" fmla="*/ 0 h 1232263"/>
              <a:gd name="connsiteX2" fmla="*/ 635726 w 635726"/>
              <a:gd name="connsiteY2" fmla="*/ 0 h 1232263"/>
              <a:gd name="connsiteX3" fmla="*/ 605246 w 635726"/>
              <a:gd name="connsiteY3" fmla="*/ 1227909 h 1232263"/>
              <a:gd name="connsiteX4" fmla="*/ 283029 w 635726"/>
              <a:gd name="connsiteY4" fmla="*/ 1232263 h 1232263"/>
              <a:gd name="connsiteX5" fmla="*/ 0 w 635726"/>
              <a:gd name="connsiteY5" fmla="*/ 0 h 1232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5726" h="1232263">
                <a:moveTo>
                  <a:pt x="0" y="0"/>
                </a:moveTo>
                <a:lnTo>
                  <a:pt x="0" y="0"/>
                </a:lnTo>
                <a:lnTo>
                  <a:pt x="635726" y="0"/>
                </a:lnTo>
                <a:lnTo>
                  <a:pt x="605246" y="1227909"/>
                </a:lnTo>
                <a:lnTo>
                  <a:pt x="283029" y="1232263"/>
                </a:lnTo>
                <a:lnTo>
                  <a:pt x="0" y="0"/>
                </a:lnTo>
                <a:close/>
              </a:path>
            </a:pathLst>
          </a:cu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HK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B7A6ABD-B047-4965-A33D-4B99977BA830}"/>
              </a:ext>
            </a:extLst>
          </p:cNvPr>
          <p:cNvSpPr/>
          <p:nvPr/>
        </p:nvSpPr>
        <p:spPr bwMode="auto">
          <a:xfrm>
            <a:off x="8817429" y="5194663"/>
            <a:ext cx="297079" cy="156754"/>
          </a:xfrm>
          <a:custGeom>
            <a:avLst/>
            <a:gdLst>
              <a:gd name="connsiteX0" fmla="*/ 0 w 297079"/>
              <a:gd name="connsiteY0" fmla="*/ 156754 h 156754"/>
              <a:gd name="connsiteX1" fmla="*/ 0 w 297079"/>
              <a:gd name="connsiteY1" fmla="*/ 156754 h 156754"/>
              <a:gd name="connsiteX2" fmla="*/ 52251 w 297079"/>
              <a:gd name="connsiteY2" fmla="*/ 126274 h 156754"/>
              <a:gd name="connsiteX3" fmla="*/ 65314 w 297079"/>
              <a:gd name="connsiteY3" fmla="*/ 121920 h 156754"/>
              <a:gd name="connsiteX4" fmla="*/ 95794 w 297079"/>
              <a:gd name="connsiteY4" fmla="*/ 104503 h 156754"/>
              <a:gd name="connsiteX5" fmla="*/ 113211 w 297079"/>
              <a:gd name="connsiteY5" fmla="*/ 100148 h 156754"/>
              <a:gd name="connsiteX6" fmla="*/ 178525 w 297079"/>
              <a:gd name="connsiteY6" fmla="*/ 91440 h 156754"/>
              <a:gd name="connsiteX7" fmla="*/ 278674 w 297079"/>
              <a:gd name="connsiteY7" fmla="*/ 82731 h 156754"/>
              <a:gd name="connsiteX8" fmla="*/ 296091 w 297079"/>
              <a:gd name="connsiteY8" fmla="*/ 74023 h 156754"/>
              <a:gd name="connsiteX9" fmla="*/ 291737 w 297079"/>
              <a:gd name="connsiteY9" fmla="*/ 39188 h 156754"/>
              <a:gd name="connsiteX10" fmla="*/ 287382 w 297079"/>
              <a:gd name="connsiteY10" fmla="*/ 8708 h 156754"/>
              <a:gd name="connsiteX11" fmla="*/ 274320 w 297079"/>
              <a:gd name="connsiteY11" fmla="*/ 0 h 156754"/>
              <a:gd name="connsiteX12" fmla="*/ 248194 w 297079"/>
              <a:gd name="connsiteY12" fmla="*/ 13063 h 156754"/>
              <a:gd name="connsiteX13" fmla="*/ 235131 w 297079"/>
              <a:gd name="connsiteY13" fmla="*/ 17417 h 156754"/>
              <a:gd name="connsiteX14" fmla="*/ 217714 w 297079"/>
              <a:gd name="connsiteY14" fmla="*/ 26126 h 156754"/>
              <a:gd name="connsiteX15" fmla="*/ 174171 w 297079"/>
              <a:gd name="connsiteY15" fmla="*/ 47897 h 156754"/>
              <a:gd name="connsiteX16" fmla="*/ 161108 w 297079"/>
              <a:gd name="connsiteY16" fmla="*/ 56606 h 156754"/>
              <a:gd name="connsiteX17" fmla="*/ 117565 w 297079"/>
              <a:gd name="connsiteY17" fmla="*/ 91440 h 156754"/>
              <a:gd name="connsiteX18" fmla="*/ 82731 w 297079"/>
              <a:gd name="connsiteY18" fmla="*/ 121920 h 156754"/>
              <a:gd name="connsiteX19" fmla="*/ 69668 w 297079"/>
              <a:gd name="connsiteY19" fmla="*/ 130628 h 156754"/>
              <a:gd name="connsiteX20" fmla="*/ 56605 w 297079"/>
              <a:gd name="connsiteY20" fmla="*/ 143691 h 156754"/>
              <a:gd name="connsiteX21" fmla="*/ 0 w 297079"/>
              <a:gd name="connsiteY21" fmla="*/ 156754 h 156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97079" h="156754">
                <a:moveTo>
                  <a:pt x="0" y="156754"/>
                </a:moveTo>
                <a:lnTo>
                  <a:pt x="0" y="156754"/>
                </a:lnTo>
                <a:cubicBezTo>
                  <a:pt x="17575" y="145770"/>
                  <a:pt x="33378" y="134362"/>
                  <a:pt x="52251" y="126274"/>
                </a:cubicBezTo>
                <a:cubicBezTo>
                  <a:pt x="56470" y="124466"/>
                  <a:pt x="60960" y="123371"/>
                  <a:pt x="65314" y="121920"/>
                </a:cubicBezTo>
                <a:cubicBezTo>
                  <a:pt x="76145" y="114699"/>
                  <a:pt x="83163" y="109240"/>
                  <a:pt x="95794" y="104503"/>
                </a:cubicBezTo>
                <a:cubicBezTo>
                  <a:pt x="101397" y="102402"/>
                  <a:pt x="107343" y="101322"/>
                  <a:pt x="113211" y="100148"/>
                </a:cubicBezTo>
                <a:cubicBezTo>
                  <a:pt x="133457" y="96099"/>
                  <a:pt x="158616" y="93099"/>
                  <a:pt x="178525" y="91440"/>
                </a:cubicBezTo>
                <a:cubicBezTo>
                  <a:pt x="286291" y="82460"/>
                  <a:pt x="205684" y="91856"/>
                  <a:pt x="278674" y="82731"/>
                </a:cubicBezTo>
                <a:cubicBezTo>
                  <a:pt x="284480" y="79828"/>
                  <a:pt x="294226" y="80240"/>
                  <a:pt x="296091" y="74023"/>
                </a:cubicBezTo>
                <a:cubicBezTo>
                  <a:pt x="299454" y="62815"/>
                  <a:pt x="293284" y="50787"/>
                  <a:pt x="291737" y="39188"/>
                </a:cubicBezTo>
                <a:cubicBezTo>
                  <a:pt x="290381" y="29015"/>
                  <a:pt x="291550" y="18087"/>
                  <a:pt x="287382" y="8708"/>
                </a:cubicBezTo>
                <a:cubicBezTo>
                  <a:pt x="285257" y="3926"/>
                  <a:pt x="278674" y="2903"/>
                  <a:pt x="274320" y="0"/>
                </a:cubicBezTo>
                <a:cubicBezTo>
                  <a:pt x="241486" y="10944"/>
                  <a:pt x="281958" y="-3819"/>
                  <a:pt x="248194" y="13063"/>
                </a:cubicBezTo>
                <a:cubicBezTo>
                  <a:pt x="244089" y="15116"/>
                  <a:pt x="239350" y="15609"/>
                  <a:pt x="235131" y="17417"/>
                </a:cubicBezTo>
                <a:cubicBezTo>
                  <a:pt x="229165" y="19974"/>
                  <a:pt x="223646" y="23490"/>
                  <a:pt x="217714" y="26126"/>
                </a:cubicBezTo>
                <a:cubicBezTo>
                  <a:pt x="184428" y="40919"/>
                  <a:pt x="206603" y="27626"/>
                  <a:pt x="174171" y="47897"/>
                </a:cubicBezTo>
                <a:cubicBezTo>
                  <a:pt x="169733" y="50671"/>
                  <a:pt x="165019" y="53129"/>
                  <a:pt x="161108" y="56606"/>
                </a:cubicBezTo>
                <a:cubicBezTo>
                  <a:pt x="121617" y="91709"/>
                  <a:pt x="150622" y="74910"/>
                  <a:pt x="117565" y="91440"/>
                </a:cubicBezTo>
                <a:cubicBezTo>
                  <a:pt x="96829" y="122545"/>
                  <a:pt x="110302" y="115028"/>
                  <a:pt x="82731" y="121920"/>
                </a:cubicBezTo>
                <a:cubicBezTo>
                  <a:pt x="78377" y="124823"/>
                  <a:pt x="73688" y="127278"/>
                  <a:pt x="69668" y="130628"/>
                </a:cubicBezTo>
                <a:cubicBezTo>
                  <a:pt x="64937" y="134570"/>
                  <a:pt x="61988" y="140700"/>
                  <a:pt x="56605" y="143691"/>
                </a:cubicBezTo>
                <a:cubicBezTo>
                  <a:pt x="39277" y="153318"/>
                  <a:pt x="9434" y="154577"/>
                  <a:pt x="0" y="156754"/>
                </a:cubicBezTo>
                <a:close/>
              </a:path>
            </a:pathLst>
          </a:custGeom>
          <a:solidFill>
            <a:schemeClr val="bg2"/>
          </a:solidFill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HK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D7A659D-8DBB-45FF-BBDB-8F90C8683611}"/>
              </a:ext>
            </a:extLst>
          </p:cNvPr>
          <p:cNvSpPr txBox="1"/>
          <p:nvPr/>
        </p:nvSpPr>
        <p:spPr>
          <a:xfrm>
            <a:off x="8168033" y="5574234"/>
            <a:ext cx="1595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 with smaller size</a:t>
            </a:r>
            <a:endParaRPr lang="en-HK" sz="1200" dirty="0"/>
          </a:p>
        </p:txBody>
      </p:sp>
    </p:spTree>
    <p:extLst>
      <p:ext uri="{BB962C8B-B14F-4D97-AF65-F5344CB8AC3E}">
        <p14:creationId xmlns:p14="http://schemas.microsoft.com/office/powerpoint/2010/main" val="2731553990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6F6AD-A471-4FE7-8DC9-AF5EF336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</a:t>
            </a:r>
            <a:endParaRPr lang="en-H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D4832-94C0-47B7-AC4D-51212C764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945985-AF5D-4B99-9C70-18F6A5826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2" y="1600200"/>
            <a:ext cx="4349086" cy="4876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025439-32FB-4044-8324-C014ADF4E941}"/>
              </a:ext>
            </a:extLst>
          </p:cNvPr>
          <p:cNvSpPr txBox="1"/>
          <p:nvPr/>
        </p:nvSpPr>
        <p:spPr>
          <a:xfrm>
            <a:off x="4708253" y="1653331"/>
            <a:ext cx="491589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Try 1, crash. </a:t>
            </a:r>
          </a:p>
          <a:p>
            <a:r>
              <a:rPr lang="en-US" sz="1600" dirty="0"/>
              <a:t>Try a part of 1 (e.g., 2, 3, 4), no crash, continue, … find 5</a:t>
            </a:r>
          </a:p>
          <a:p>
            <a:endParaRPr lang="en-US" sz="1600" dirty="0"/>
          </a:p>
          <a:p>
            <a:r>
              <a:rPr lang="en-US" sz="1600" dirty="0"/>
              <a:t>Try a part of 5 (e.g., 6). Lucky, crash found when 6.</a:t>
            </a:r>
          </a:p>
          <a:p>
            <a:r>
              <a:rPr lang="en-US" sz="1600" dirty="0"/>
              <a:t>Try a part of 6 (e.g., 7, 8, 9, 10). Crash found when 10.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Try a part of 10 (e.g., 11 to 16). Crash found when 16.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Try a part of 16 (e.g., 17), crash found when 17.</a:t>
            </a:r>
          </a:p>
          <a:p>
            <a:r>
              <a:rPr lang="en-US" sz="1600" dirty="0"/>
              <a:t>Try a part of 17, crash found when 18.</a:t>
            </a:r>
          </a:p>
          <a:p>
            <a:r>
              <a:rPr lang="en-US" sz="1600" dirty="0"/>
              <a:t>Try a part of 18 (e.g., 19-26), crash found when 26.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Try a part of 26, no more crash can be found.</a:t>
            </a:r>
          </a:p>
          <a:p>
            <a:r>
              <a:rPr lang="en-US" sz="1600" dirty="0"/>
              <a:t>So, the case 26 is the reduced input.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A3B54B-4F2F-49D9-A215-73079995496E}"/>
              </a:ext>
            </a:extLst>
          </p:cNvPr>
          <p:cNvSpPr txBox="1"/>
          <p:nvPr/>
        </p:nvSpPr>
        <p:spPr>
          <a:xfrm>
            <a:off x="1598612" y="171171"/>
            <a:ext cx="815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Strategy</a:t>
            </a:r>
            <a:r>
              <a:rPr lang="en-US" sz="2000" dirty="0"/>
              <a:t>: Try by reducing firstly by half (and if not work) then randomly</a:t>
            </a:r>
            <a:endParaRPr lang="en-HK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5FCDE17-69F5-4CA0-B240-2B04A98F50A0}"/>
                  </a:ext>
                </a:extLst>
              </p14:cNvPr>
              <p14:cNvContentPartPr/>
              <p14:nvPr/>
            </p14:nvContentPartPr>
            <p14:xfrm>
              <a:off x="73080" y="314280"/>
              <a:ext cx="9772920" cy="6086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5FCDE17-69F5-4CA0-B240-2B04A98F50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720" y="304920"/>
                <a:ext cx="9791640" cy="610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96623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59273-1879-46CE-89A1-54B420125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750" y="266700"/>
            <a:ext cx="9720262" cy="1104900"/>
          </a:xfrm>
        </p:spPr>
        <p:txBody>
          <a:bodyPr/>
          <a:lstStyle/>
          <a:p>
            <a:r>
              <a:rPr lang="en-US" dirty="0"/>
              <a:t>Example 2: </a:t>
            </a:r>
            <a:br>
              <a:rPr lang="en-US" dirty="0"/>
            </a:br>
            <a:r>
              <a:rPr lang="en-HK" dirty="0" err="1"/>
              <a:t>bug.c</a:t>
            </a:r>
            <a:r>
              <a:rPr lang="en-HK" dirty="0"/>
              <a:t> to crash </a:t>
            </a:r>
            <a:r>
              <a:rPr lang="en-HK" dirty="0" err="1"/>
              <a:t>gcc</a:t>
            </a:r>
            <a:r>
              <a:rPr lang="en-HK" dirty="0"/>
              <a:t> V2.95.2 (Intel/Linux)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A4E2EE-1036-40DF-BF5C-E990F048E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25" y="1524000"/>
            <a:ext cx="2868673" cy="4953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3BB8A-930D-405C-98C6-6645CD003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AB41CC-7C7B-49D1-9D86-BDDDB69847C3}"/>
              </a:ext>
            </a:extLst>
          </p:cNvPr>
          <p:cNvSpPr txBox="1"/>
          <p:nvPr/>
        </p:nvSpPr>
        <p:spPr>
          <a:xfrm>
            <a:off x="3427412" y="1752600"/>
            <a:ext cx="6248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Which part of this program crashes the </a:t>
            </a:r>
            <a:r>
              <a:rPr lang="en-US" sz="2000" dirty="0" err="1"/>
              <a:t>gcc</a:t>
            </a:r>
            <a:r>
              <a:rPr lang="en-US" sz="2000" dirty="0"/>
              <a:t> compiler?</a:t>
            </a:r>
          </a:p>
          <a:p>
            <a:r>
              <a:rPr lang="en-US" sz="2000" dirty="0"/>
              <a:t>=</a:t>
            </a:r>
            <a:r>
              <a:rPr lang="en-HK" sz="2000" dirty="0"/>
              <a:t>&gt; Remove half of the program, try compiling the program again, and follow the strategy on the last slide.</a:t>
            </a:r>
          </a:p>
          <a:p>
            <a:r>
              <a:rPr lang="en-HK" sz="2000" dirty="0"/>
              <a:t>=&gt; Remove program segments while making the program syntactically correct</a:t>
            </a:r>
            <a:endParaRPr lang="en-US" sz="2000" dirty="0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73B49A78-FF28-417C-A4B2-B4E0D57A811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154"/>
          <a:stretch/>
        </p:blipFill>
        <p:spPr bwMode="auto">
          <a:xfrm>
            <a:off x="3824316" y="3819994"/>
            <a:ext cx="2868673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77A268A8-843C-4293-9A0C-9D84FC400D45}"/>
              </a:ext>
            </a:extLst>
          </p:cNvPr>
          <p:cNvSpPr/>
          <p:nvPr/>
        </p:nvSpPr>
        <p:spPr bwMode="auto">
          <a:xfrm>
            <a:off x="3346403" y="4581994"/>
            <a:ext cx="477913" cy="306663"/>
          </a:xfrm>
          <a:prstGeom prst="rightArrow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HK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9DDE7E-1452-4505-B794-CA0F31F63994}"/>
              </a:ext>
            </a:extLst>
          </p:cNvPr>
          <p:cNvCxnSpPr/>
          <p:nvPr/>
        </p:nvCxnSpPr>
        <p:spPr bwMode="auto">
          <a:xfrm>
            <a:off x="3900516" y="5496394"/>
            <a:ext cx="274320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9825444-DF4A-4504-BE64-A93B95D2F8A8}"/>
              </a:ext>
            </a:extLst>
          </p:cNvPr>
          <p:cNvSpPr/>
          <p:nvPr/>
        </p:nvSpPr>
        <p:spPr>
          <a:xfrm>
            <a:off x="7443817" y="3864455"/>
            <a:ext cx="2286000" cy="18158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l-PL" sz="1400" dirty="0"/>
              <a:t>double mult(double z[],int n)</a:t>
            </a:r>
            <a:endParaRPr lang="en-US" sz="1400" dirty="0"/>
          </a:p>
          <a:p>
            <a:r>
              <a:rPr lang="pl-PL" sz="1400" dirty="0"/>
              <a:t>{ int i,j; </a:t>
            </a:r>
            <a:endParaRPr lang="en-US" sz="1400" dirty="0"/>
          </a:p>
          <a:p>
            <a:r>
              <a:rPr lang="en-US" sz="1400" dirty="0"/>
              <a:t>    </a:t>
            </a:r>
            <a:r>
              <a:rPr lang="pl-PL" sz="1400" dirty="0"/>
              <a:t>for(;;){ </a:t>
            </a:r>
            <a:endParaRPr lang="en-US" sz="1400" dirty="0"/>
          </a:p>
          <a:p>
            <a:r>
              <a:rPr lang="en-US" sz="1400" dirty="0"/>
              <a:t>           </a:t>
            </a:r>
            <a:r>
              <a:rPr lang="pl-PL" sz="1400" dirty="0"/>
              <a:t>i=i+j+1; </a:t>
            </a:r>
            <a:r>
              <a:rPr lang="en-US" sz="1400" dirty="0"/>
              <a:t>    </a:t>
            </a:r>
          </a:p>
          <a:p>
            <a:r>
              <a:rPr lang="en-US" sz="1400" dirty="0"/>
              <a:t>           </a:t>
            </a:r>
            <a:r>
              <a:rPr lang="pl-PL" sz="1400" dirty="0"/>
              <a:t>z[i]=z[i]*(z[0]+1.0);</a:t>
            </a:r>
            <a:endParaRPr lang="en-US" sz="1400" dirty="0"/>
          </a:p>
          <a:p>
            <a:r>
              <a:rPr lang="en-US" sz="1400" dirty="0"/>
              <a:t>    </a:t>
            </a:r>
            <a:r>
              <a:rPr lang="pl-PL" sz="1400" dirty="0"/>
              <a:t>} </a:t>
            </a:r>
            <a:endParaRPr lang="en-US" sz="1400" dirty="0"/>
          </a:p>
          <a:p>
            <a:r>
              <a:rPr lang="en-US" sz="1400" dirty="0"/>
              <a:t>   </a:t>
            </a:r>
            <a:r>
              <a:rPr lang="pl-PL" sz="1400" dirty="0"/>
              <a:t>return z[n];</a:t>
            </a:r>
            <a:endParaRPr lang="en-US" sz="1400" dirty="0"/>
          </a:p>
          <a:p>
            <a:r>
              <a:rPr lang="pl-PL" sz="1400" dirty="0"/>
              <a:t>}</a:t>
            </a:r>
            <a:endParaRPr lang="en-HK" sz="1400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58D4A7A-F5A4-4925-8BC8-35E664C8A707}"/>
              </a:ext>
            </a:extLst>
          </p:cNvPr>
          <p:cNvSpPr/>
          <p:nvPr/>
        </p:nvSpPr>
        <p:spPr bwMode="auto">
          <a:xfrm>
            <a:off x="6840921" y="4504862"/>
            <a:ext cx="477913" cy="306663"/>
          </a:xfrm>
          <a:prstGeom prst="rightArrow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HK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825642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83F9D-3E0C-4112-B0F6-475F643E0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750" y="266700"/>
            <a:ext cx="9948862" cy="1104900"/>
          </a:xfrm>
        </p:spPr>
        <p:txBody>
          <a:bodyPr/>
          <a:lstStyle/>
          <a:p>
            <a:r>
              <a:rPr lang="en-US" dirty="0"/>
              <a:t>Example 2: </a:t>
            </a:r>
            <a:br>
              <a:rPr lang="en-US" dirty="0"/>
            </a:br>
            <a:r>
              <a:rPr lang="en-HK" dirty="0" err="1"/>
              <a:t>bug.c</a:t>
            </a:r>
            <a:r>
              <a:rPr lang="en-HK" dirty="0"/>
              <a:t> to crash </a:t>
            </a:r>
            <a:r>
              <a:rPr lang="en-HK" dirty="0" err="1"/>
              <a:t>gcc</a:t>
            </a:r>
            <a:r>
              <a:rPr lang="en-HK" dirty="0"/>
              <a:t> V2.95.2 (Intel/Linux)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532FC-09F2-4E7B-98D8-2FD716BFC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4B3047-09E8-4AC4-95D2-8DB6A873B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2" y="1676400"/>
            <a:ext cx="5105662" cy="33212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A4142F-59F0-4C94-A180-9CA5830742C7}"/>
              </a:ext>
            </a:extLst>
          </p:cNvPr>
          <p:cNvSpPr txBox="1"/>
          <p:nvPr/>
        </p:nvSpPr>
        <p:spPr>
          <a:xfrm>
            <a:off x="531812" y="1354183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Crash the </a:t>
            </a:r>
            <a:r>
              <a:rPr lang="en-US" dirty="0" err="1"/>
              <a:t>gcc</a:t>
            </a:r>
            <a:r>
              <a:rPr lang="en-US" dirty="0"/>
              <a:t> compiler</a:t>
            </a:r>
            <a:endParaRPr lang="en-HK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6F0FBC-0D64-490A-B655-59C4883B8E10}"/>
              </a:ext>
            </a:extLst>
          </p:cNvPr>
          <p:cNvSpPr txBox="1"/>
          <p:nvPr/>
        </p:nvSpPr>
        <p:spPr>
          <a:xfrm>
            <a:off x="4337220" y="1371600"/>
            <a:ext cx="4957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not crash the </a:t>
            </a:r>
            <a:r>
              <a:rPr lang="en-US" dirty="0" err="1"/>
              <a:t>gcc</a:t>
            </a:r>
            <a:r>
              <a:rPr lang="en-US" dirty="0"/>
              <a:t> compiler</a:t>
            </a:r>
            <a:endParaRPr lang="en-HK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4DA535-D00D-46B6-A837-A926341DD48C}"/>
              </a:ext>
            </a:extLst>
          </p:cNvPr>
          <p:cNvSpPr txBox="1"/>
          <p:nvPr/>
        </p:nvSpPr>
        <p:spPr>
          <a:xfrm>
            <a:off x="227012" y="5648980"/>
            <a:ext cx="95996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Actual bug in the </a:t>
            </a:r>
            <a:r>
              <a:rPr lang="en-US" sz="2000" dirty="0" err="1"/>
              <a:t>gcc</a:t>
            </a:r>
            <a:r>
              <a:rPr lang="en-US" sz="2000" dirty="0"/>
              <a:t> compiler: 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inlining</a:t>
            </a:r>
            <a:r>
              <a:rPr lang="en-US" sz="2000" dirty="0"/>
              <a:t> the expression </a:t>
            </a:r>
            <a:r>
              <a:rPr lang="en-US" sz="2000" dirty="0" err="1"/>
              <a:t>i</a:t>
            </a:r>
            <a:r>
              <a:rPr lang="en-US" sz="2000" dirty="0"/>
              <a:t> + j + 1 in the array accesses z[</a:t>
            </a:r>
            <a:r>
              <a:rPr lang="en-US" sz="2000" dirty="0" err="1"/>
              <a:t>i</a:t>
            </a:r>
            <a:r>
              <a:rPr lang="en-US" sz="2000" dirty="0"/>
              <a:t>] on the following line.</a:t>
            </a:r>
            <a:endParaRPr lang="en-HK" sz="2000" dirty="0"/>
          </a:p>
        </p:txBody>
      </p:sp>
    </p:spTree>
    <p:extLst>
      <p:ext uri="{BB962C8B-B14F-4D97-AF65-F5344CB8AC3E}">
        <p14:creationId xmlns:p14="http://schemas.microsoft.com/office/powerpoint/2010/main" val="2954833819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41F94-18B2-430E-9133-67F76E9F0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Example 3: Shorten Input Data Sequences for Android App?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96D9C-FE3E-4C21-BAB9-1B1F5F6A3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750" y="1676400"/>
            <a:ext cx="9186862" cy="4953000"/>
          </a:xfrm>
        </p:spPr>
        <p:txBody>
          <a:bodyPr/>
          <a:lstStyle/>
          <a:p>
            <a:r>
              <a:rPr lang="en-US" sz="2400" dirty="0"/>
              <a:t>Testing android app generating a long sequence of events</a:t>
            </a:r>
          </a:p>
          <a:p>
            <a:r>
              <a:rPr lang="en-US" sz="2400" dirty="0"/>
              <a:t>Reduce the input event sequence by taking the hierarchical interaction session into account</a:t>
            </a:r>
          </a:p>
          <a:p>
            <a:r>
              <a:rPr lang="en-US" sz="2400" dirty="0"/>
              <a:t>E.g., purge out 2-5 while keeping &lt;0, 1, 6&gt; and crash the app </a:t>
            </a:r>
          </a:p>
          <a:p>
            <a:endParaRPr lang="en-HK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DA331E-2CEE-40A7-AF02-2EE62839D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FDA8E7-2491-4FB8-99D3-17D082A43E25}"/>
              </a:ext>
            </a:extLst>
          </p:cNvPr>
          <p:cNvGrpSpPr/>
          <p:nvPr/>
        </p:nvGrpSpPr>
        <p:grpSpPr>
          <a:xfrm>
            <a:off x="4113212" y="3733800"/>
            <a:ext cx="5082976" cy="2739919"/>
            <a:chOff x="207912" y="1527281"/>
            <a:chExt cx="8912076" cy="563551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AC5E1C3-488D-49C7-9647-A25EDAC06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11452" y="1527281"/>
              <a:ext cx="3432464" cy="563551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2636D50-B3F9-4B8F-91C0-631BAC66B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988" y="1542703"/>
              <a:ext cx="3113360" cy="5530565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07E657A-79F0-4F62-8C94-321C4A364DFF}"/>
                </a:ext>
              </a:extLst>
            </p:cNvPr>
            <p:cNvSpPr/>
            <p:nvPr/>
          </p:nvSpPr>
          <p:spPr>
            <a:xfrm>
              <a:off x="3871292" y="1698929"/>
              <a:ext cx="360040" cy="360040"/>
            </a:xfrm>
            <a:prstGeom prst="ellipse">
              <a:avLst/>
            </a:prstGeom>
            <a:noFill/>
            <a:ln w="28575" cmpd="sng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AC7E605-C022-4C9D-B2C2-AC6F10DFB7AE}"/>
                </a:ext>
              </a:extLst>
            </p:cNvPr>
            <p:cNvSpPr/>
            <p:nvPr/>
          </p:nvSpPr>
          <p:spPr>
            <a:xfrm>
              <a:off x="6031532" y="2118766"/>
              <a:ext cx="360040" cy="360040"/>
            </a:xfrm>
            <a:prstGeom prst="ellipse">
              <a:avLst/>
            </a:prstGeom>
            <a:noFill/>
            <a:ln w="28575" cmpd="sng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A83043E-480F-461C-B0FE-FBCECE2FA0B0}"/>
                </a:ext>
              </a:extLst>
            </p:cNvPr>
            <p:cNvSpPr/>
            <p:nvPr/>
          </p:nvSpPr>
          <p:spPr>
            <a:xfrm>
              <a:off x="5887516" y="2910854"/>
              <a:ext cx="360040" cy="360040"/>
            </a:xfrm>
            <a:prstGeom prst="ellipse">
              <a:avLst/>
            </a:prstGeom>
            <a:noFill/>
            <a:ln w="28575" cmpd="sng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9537A27-9C79-4C6F-976C-83C91DBCF5C2}"/>
                </a:ext>
              </a:extLst>
            </p:cNvPr>
            <p:cNvSpPr/>
            <p:nvPr/>
          </p:nvSpPr>
          <p:spPr>
            <a:xfrm>
              <a:off x="5887516" y="3702942"/>
              <a:ext cx="360040" cy="360040"/>
            </a:xfrm>
            <a:prstGeom prst="ellipse">
              <a:avLst/>
            </a:prstGeom>
            <a:noFill/>
            <a:ln w="28575" cmpd="sng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F4F6BB-FFE6-4E79-AD8A-35FAA8BD3689}"/>
                </a:ext>
              </a:extLst>
            </p:cNvPr>
            <p:cNvSpPr/>
            <p:nvPr/>
          </p:nvSpPr>
          <p:spPr>
            <a:xfrm>
              <a:off x="6175548" y="4855070"/>
              <a:ext cx="360040" cy="360040"/>
            </a:xfrm>
            <a:prstGeom prst="ellipse">
              <a:avLst/>
            </a:prstGeom>
            <a:noFill/>
            <a:ln w="28575" cmpd="sng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E687455-9503-46FA-B03D-6CBA1E493A27}"/>
                </a:ext>
              </a:extLst>
            </p:cNvPr>
            <p:cNvSpPr/>
            <p:nvPr/>
          </p:nvSpPr>
          <p:spPr>
            <a:xfrm>
              <a:off x="8335788" y="1686718"/>
              <a:ext cx="360040" cy="360040"/>
            </a:xfrm>
            <a:prstGeom prst="ellipse">
              <a:avLst/>
            </a:prstGeom>
            <a:noFill/>
            <a:ln w="28575" cmpd="sng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E4A2C7-A705-4FB0-A4D6-122765692991}"/>
                </a:ext>
              </a:extLst>
            </p:cNvPr>
            <p:cNvSpPr txBox="1"/>
            <p:nvPr/>
          </p:nvSpPr>
          <p:spPr>
            <a:xfrm>
              <a:off x="4231332" y="168671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E96C6A3-8223-4963-9948-6FD8B20F9EAE}"/>
                </a:ext>
              </a:extLst>
            </p:cNvPr>
            <p:cNvSpPr txBox="1"/>
            <p:nvPr/>
          </p:nvSpPr>
          <p:spPr>
            <a:xfrm>
              <a:off x="6463580" y="210947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30082B-BF0F-4245-865B-063FF2F6287C}"/>
                </a:ext>
              </a:extLst>
            </p:cNvPr>
            <p:cNvSpPr txBox="1"/>
            <p:nvPr/>
          </p:nvSpPr>
          <p:spPr>
            <a:xfrm>
              <a:off x="6391572" y="291085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79C08C4-3182-490D-9A11-344522155FDD}"/>
                </a:ext>
              </a:extLst>
            </p:cNvPr>
            <p:cNvSpPr txBox="1"/>
            <p:nvPr/>
          </p:nvSpPr>
          <p:spPr>
            <a:xfrm>
              <a:off x="6319564" y="376565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0D0B56-8EB5-4532-8882-DEF7DA2F7722}"/>
                </a:ext>
              </a:extLst>
            </p:cNvPr>
            <p:cNvSpPr txBox="1"/>
            <p:nvPr/>
          </p:nvSpPr>
          <p:spPr>
            <a:xfrm>
              <a:off x="6667554" y="484577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8FD15AB-5F77-4C67-B327-2DE665BC662D}"/>
                </a:ext>
              </a:extLst>
            </p:cNvPr>
            <p:cNvSpPr txBox="1"/>
            <p:nvPr/>
          </p:nvSpPr>
          <p:spPr>
            <a:xfrm>
              <a:off x="8755786" y="167742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6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D259DF6-83E1-4A62-BF5E-E4417C947729}"/>
                </a:ext>
              </a:extLst>
            </p:cNvPr>
            <p:cNvCxnSpPr>
              <a:stCxn id="14" idx="3"/>
            </p:cNvCxnSpPr>
            <p:nvPr/>
          </p:nvCxnSpPr>
          <p:spPr>
            <a:xfrm>
              <a:off x="4595534" y="1948328"/>
              <a:ext cx="571902" cy="17043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Curved Connector 32">
              <a:extLst>
                <a:ext uri="{FF2B5EF4-FFF2-40B4-BE49-F238E27FC236}">
                  <a16:creationId xmlns:a16="http://schemas.microsoft.com/office/drawing/2014/main" id="{90D8F0E3-2407-4980-B595-BA3B80F67024}"/>
                </a:ext>
              </a:extLst>
            </p:cNvPr>
            <p:cNvCxnSpPr>
              <a:stCxn id="19" idx="2"/>
            </p:cNvCxnSpPr>
            <p:nvPr/>
          </p:nvCxnSpPr>
          <p:spPr>
            <a:xfrm rot="5400000">
              <a:off x="4753343" y="1966669"/>
              <a:ext cx="3950569" cy="4418522"/>
            </a:xfrm>
            <a:prstGeom prst="curvedConnector2">
              <a:avLst/>
            </a:prstGeom>
            <a:ln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8E2648-D1B6-4766-B067-1BF1F45AD5AA}"/>
                </a:ext>
              </a:extLst>
            </p:cNvPr>
            <p:cNvSpPr txBox="1"/>
            <p:nvPr/>
          </p:nvSpPr>
          <p:spPr>
            <a:xfrm>
              <a:off x="207912" y="1771937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0464E4B-D467-4F62-B534-D1715C0972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4122" y="2033547"/>
              <a:ext cx="600108" cy="2542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88698196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41F94-18B2-430E-9133-67F76E9F0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Example 3: Shorten Input Data Sequences for Android App? 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E8DA69-88AB-4E72-893A-A621AF5DE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750" y="1676400"/>
            <a:ext cx="9269118" cy="4953000"/>
          </a:xfrm>
        </p:spPr>
        <p:txBody>
          <a:bodyPr/>
          <a:lstStyle/>
          <a:p>
            <a:r>
              <a:rPr lang="en-HK" dirty="0"/>
              <a:t>Can reduce the input data sequence to a few events to trigger the same crash and not too slow (spending a few seconds to 1000 seconds in experiment)</a:t>
            </a:r>
          </a:p>
          <a:p>
            <a:endParaRPr lang="en-HK" dirty="0"/>
          </a:p>
          <a:p>
            <a:endParaRPr lang="en-HK" dirty="0"/>
          </a:p>
          <a:p>
            <a:endParaRPr lang="en-HK" dirty="0"/>
          </a:p>
          <a:p>
            <a:endParaRPr lang="en-H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DA331E-2CEE-40A7-AF02-2EE62839D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A899D730-F572-4C77-89F4-C37DD3E064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5"/>
          <a:stretch/>
        </p:blipFill>
        <p:spPr>
          <a:xfrm>
            <a:off x="316852" y="3362505"/>
            <a:ext cx="9269119" cy="669480"/>
          </a:xfrm>
          <a:prstGeom prst="rect">
            <a:avLst/>
          </a:prstGeom>
        </p:spPr>
      </p:pic>
      <p:pic>
        <p:nvPicPr>
          <p:cNvPr id="15" name="Picture 14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1EDF081A-18C7-4DC8-AB28-E52EAA4DD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82" y="4017232"/>
            <a:ext cx="9240540" cy="257211"/>
          </a:xfrm>
          <a:prstGeom prst="rect">
            <a:avLst/>
          </a:prstGeom>
        </p:spPr>
      </p:pic>
      <p:pic>
        <p:nvPicPr>
          <p:cNvPr id="17" name="Picture 1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9C2AAFB-812C-49AD-9F01-42673B000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52" y="4398285"/>
            <a:ext cx="9221487" cy="6287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B459A6F-DBA4-4E5A-A8D6-E4E1C4DD84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35" y="4984038"/>
            <a:ext cx="9202434" cy="247685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901F9765-CDE4-476D-9D18-58BEF06EF220}"/>
              </a:ext>
            </a:extLst>
          </p:cNvPr>
          <p:cNvSpPr/>
          <p:nvPr/>
        </p:nvSpPr>
        <p:spPr bwMode="auto">
          <a:xfrm>
            <a:off x="115233" y="4072100"/>
            <a:ext cx="213023" cy="161600"/>
          </a:xfrm>
          <a:prstGeom prst="rightArrow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HK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0720325-08B2-4EC2-98E2-99B1F272DFDF}"/>
              </a:ext>
            </a:extLst>
          </p:cNvPr>
          <p:cNvSpPr/>
          <p:nvPr/>
        </p:nvSpPr>
        <p:spPr bwMode="auto">
          <a:xfrm>
            <a:off x="114368" y="5068436"/>
            <a:ext cx="213023" cy="161600"/>
          </a:xfrm>
          <a:prstGeom prst="rightArrow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HK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766493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F7A7B-DD60-6178-B9B7-C1A8B2F7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for delta debugging?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78731-D6F1-0371-674D-B36B882C8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Delta debugging requires a search process to explore different input segments. </a:t>
            </a:r>
          </a:p>
          <a:p>
            <a:r>
              <a:rPr lang="en-US" dirty="0"/>
              <a:t>Rather than a random search within a target set of regions within the original input, AI can help to identify the insights to guide how to split the current inputs for the next round of exploration.</a:t>
            </a:r>
            <a:endParaRPr lang="en-H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824A4-47C2-A9A0-4291-DFE538946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239083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5DBD3-0C04-4230-86A5-879B175F5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Delta Debugging [17] in Nutshell</a:t>
            </a:r>
            <a:br>
              <a:rPr lang="en-HK" dirty="0"/>
            </a:br>
            <a:r>
              <a:rPr lang="en-HK" sz="2800" dirty="0"/>
              <a:t>https://dzone.com/articles/debugging-step-step-delta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BE5B4-FEDD-43ED-B503-0D3D52397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750" y="1389681"/>
            <a:ext cx="9036050" cy="4953000"/>
          </a:xfrm>
        </p:spPr>
        <p:txBody>
          <a:bodyPr/>
          <a:lstStyle/>
          <a:p>
            <a:r>
              <a:rPr lang="en-HK" sz="2800" dirty="0"/>
              <a:t>Double-click to open this Word document to see a buggy Quicksort program written in Java.</a:t>
            </a:r>
          </a:p>
          <a:p>
            <a:r>
              <a:rPr lang="en-HK" sz="2800" dirty="0"/>
              <a:t>Run it online, say at: </a:t>
            </a:r>
            <a:r>
              <a:rPr lang="en-HK" sz="2000" dirty="0"/>
              <a:t>https://www.jdoodle.com/online-java-compiler/</a:t>
            </a:r>
            <a:endParaRPr lang="en-HK" sz="2800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5CAAFCA-E4C5-4C0D-9056-5052D1DB54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3031521"/>
              </p:ext>
            </p:extLst>
          </p:nvPr>
        </p:nvGraphicFramePr>
        <p:xfrm>
          <a:off x="449263" y="3133725"/>
          <a:ext cx="3013075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645960" imgH="7848720" progId="Word.Document.12">
                  <p:embed/>
                </p:oleObj>
              </mc:Choice>
              <mc:Fallback>
                <p:oleObj name="Document" r:id="rId3" imgW="6645960" imgH="784872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9263" y="3133725"/>
                        <a:ext cx="3013075" cy="356235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C6C9749-82DE-4FF2-9055-8559EB789507}"/>
              </a:ext>
            </a:extLst>
          </p:cNvPr>
          <p:cNvSpPr txBox="1"/>
          <p:nvPr/>
        </p:nvSpPr>
        <p:spPr>
          <a:xfrm>
            <a:off x="3455987" y="2743200"/>
            <a:ext cx="639760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2000" dirty="0"/>
              <a:t>Input: 4, 12, 9, 14, 3, 10, 17, 11, 8, 7, 4, 1, 6, 19, 5, 21, 2, 3</a:t>
            </a:r>
          </a:p>
          <a:p>
            <a:r>
              <a:rPr lang="en-HK" sz="2000" dirty="0"/>
              <a:t>Output: 1, 3, 2, 5, 3, 4, 4, 6, 7, 8, 9, 10, 11, 12, 14, 17, 19, 21</a:t>
            </a:r>
          </a:p>
          <a:p>
            <a:r>
              <a:rPr lang="en-HK" sz="2000" dirty="0"/>
              <a:t>The output numbers are not </a:t>
            </a:r>
            <a:r>
              <a:rPr lang="en-HK" sz="2000" dirty="0">
                <a:solidFill>
                  <a:srgbClr val="222635"/>
                </a:solidFill>
              </a:rPr>
              <a:t>in a sorted order. </a:t>
            </a:r>
            <a:r>
              <a:rPr lang="en-HK" sz="1600" b="1" dirty="0">
                <a:solidFill>
                  <a:srgbClr val="222635"/>
                </a:solidFill>
              </a:rPr>
              <a:t>Failure observed.</a:t>
            </a:r>
            <a:endParaRPr lang="en-HK" sz="2000" b="1" dirty="0">
              <a:solidFill>
                <a:srgbClr val="222635"/>
              </a:solidFill>
            </a:endParaRPr>
          </a:p>
          <a:p>
            <a:endParaRPr lang="en-HK" sz="2000" dirty="0">
              <a:solidFill>
                <a:srgbClr val="222635"/>
              </a:solidFill>
            </a:endParaRPr>
          </a:p>
          <a:p>
            <a:r>
              <a:rPr lang="en-HK" sz="2000" dirty="0">
                <a:solidFill>
                  <a:srgbClr val="222635"/>
                </a:solidFill>
              </a:rPr>
              <a:t>So, the input triggers a failure. We call it as a </a:t>
            </a:r>
            <a:r>
              <a:rPr lang="en-HK" sz="2000" b="1" dirty="0">
                <a:solidFill>
                  <a:srgbClr val="222635"/>
                </a:solidFill>
              </a:rPr>
              <a:t>failure-inducing input</a:t>
            </a:r>
            <a:r>
              <a:rPr lang="en-HK" sz="2000" dirty="0">
                <a:solidFill>
                  <a:srgbClr val="222635"/>
                </a:solidFill>
              </a:rPr>
              <a:t>. </a:t>
            </a:r>
            <a:r>
              <a:rPr lang="en-HK" sz="2000" dirty="0">
                <a:solidFill>
                  <a:srgbClr val="00B0F0"/>
                </a:solidFill>
              </a:rPr>
              <a:t>Try Delta Debugging for 30 mins </a:t>
            </a:r>
            <a:r>
              <a:rPr lang="en-HK" sz="2000" dirty="0">
                <a:solidFill>
                  <a:srgbClr val="222635"/>
                </a:solidFill>
              </a:rPr>
              <a:t>to find a smaller failure-inducing input (see the next slide for process)</a:t>
            </a:r>
          </a:p>
          <a:p>
            <a:endParaRPr lang="en-HK" sz="2000" dirty="0">
              <a:solidFill>
                <a:srgbClr val="222635"/>
              </a:solidFill>
            </a:endParaRPr>
          </a:p>
          <a:p>
            <a:r>
              <a:rPr lang="en-HK" sz="2000" b="1" dirty="0">
                <a:solidFill>
                  <a:srgbClr val="222635"/>
                </a:solidFill>
              </a:rPr>
              <a:t>Delta debugging </a:t>
            </a:r>
            <a:r>
              <a:rPr lang="en-HK" sz="2000" dirty="0">
                <a:solidFill>
                  <a:srgbClr val="222635"/>
                </a:solidFill>
              </a:rPr>
              <a:t>[17] is to remove some parts of a failure-inducing input to see the reduced input produces the same failure. If yes, treat the reduced input as a failure-inducing input and continue the incremental removal, otherwise, start again from a failure-inducing input.</a:t>
            </a:r>
            <a:endParaRPr lang="en-HK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B60E7C-9C70-4E08-92E2-79128785FABA}"/>
              </a:ext>
            </a:extLst>
          </p:cNvPr>
          <p:cNvSpPr/>
          <p:nvPr/>
        </p:nvSpPr>
        <p:spPr>
          <a:xfrm rot="16200000">
            <a:off x="-1880955" y="4559972"/>
            <a:ext cx="40641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sz="2400" dirty="0"/>
              <a:t>this image is a Word document </a:t>
            </a:r>
          </a:p>
        </p:txBody>
      </p:sp>
    </p:spTree>
    <p:extLst>
      <p:ext uri="{BB962C8B-B14F-4D97-AF65-F5344CB8AC3E}">
        <p14:creationId xmlns:p14="http://schemas.microsoft.com/office/powerpoint/2010/main" val="250850785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5DBD3-0C04-4230-86A5-879B175F5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sz="4000" dirty="0"/>
              <a:t>In-Class Exercise on Delta Debugging</a:t>
            </a:r>
            <a:br>
              <a:rPr lang="en-HK" dirty="0"/>
            </a:br>
            <a:r>
              <a:rPr lang="en-HK" sz="2800" dirty="0"/>
              <a:t>https://dzone.com/articles/debugging-step-step-delta</a:t>
            </a:r>
            <a:endParaRPr lang="en-H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318007-DC0A-46F6-BDB4-CA84DF2A8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4CBF381-C147-4518-9F73-2B9389177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812" y="1371600"/>
            <a:ext cx="9036050" cy="461113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HK" sz="2000" dirty="0">
                <a:solidFill>
                  <a:srgbClr val="222635"/>
                </a:solidFill>
              </a:rPr>
              <a:t>Cut the failure-inducing input by half:  4, 12, 9, 14, 3, 10, 17, 11, 8, and get output: 3, 12, 4, 8, 9, 10, 11, 14, 17, i.e., wrong!</a:t>
            </a:r>
          </a:p>
          <a:p>
            <a:pPr marL="457200" indent="-457200">
              <a:buFont typeface="+mj-lt"/>
              <a:buAutoNum type="arabicPeriod"/>
            </a:pPr>
            <a:r>
              <a:rPr lang="en-HK" sz="2000" dirty="0">
                <a:solidFill>
                  <a:srgbClr val="222635"/>
                </a:solidFill>
              </a:rPr>
              <a:t>Since 4, 12, 9, 14, 3, 10, 17, 11, 8 can produce an error, cut it into half again, say using 4, 12, 9, 14, which the output is correct: 4, 9, 12, 14.</a:t>
            </a:r>
          </a:p>
          <a:p>
            <a:pPr marL="457200" indent="-457200">
              <a:buFont typeface="+mj-lt"/>
              <a:buAutoNum type="arabicPeriod"/>
            </a:pPr>
            <a:r>
              <a:rPr lang="en-HK" sz="2000" dirty="0">
                <a:solidFill>
                  <a:srgbClr val="222635"/>
                </a:solidFill>
              </a:rPr>
              <a:t>Our guess in Step 2 is wrong, so we try the other half as input, which is 3, 10, 17, 11, 8, obtaining the output: 3, 8, 10, 11, 17, but the program outputs correctly.</a:t>
            </a:r>
          </a:p>
          <a:p>
            <a:pPr marL="457200" indent="-457200">
              <a:buFont typeface="+mj-lt"/>
              <a:buAutoNum type="arabicPeriod"/>
            </a:pPr>
            <a:r>
              <a:rPr lang="en-HK" sz="2000" dirty="0">
                <a:solidFill>
                  <a:srgbClr val="222635"/>
                </a:solidFill>
              </a:rPr>
              <a:t>Our next input is to reduce our </a:t>
            </a:r>
            <a:r>
              <a:rPr lang="en-HK" sz="2000" b="1" dirty="0">
                <a:solidFill>
                  <a:srgbClr val="222635"/>
                </a:solidFill>
              </a:rPr>
              <a:t>last</a:t>
            </a:r>
            <a:r>
              <a:rPr lang="en-HK" sz="2000" dirty="0">
                <a:solidFill>
                  <a:srgbClr val="222635"/>
                </a:solidFill>
              </a:rPr>
              <a:t> </a:t>
            </a:r>
            <a:r>
              <a:rPr lang="en-HK" sz="2000" b="1" dirty="0">
                <a:solidFill>
                  <a:srgbClr val="222635"/>
                </a:solidFill>
              </a:rPr>
              <a:t>failure-inducing</a:t>
            </a:r>
            <a:r>
              <a:rPr lang="en-HK" sz="2000" dirty="0">
                <a:solidFill>
                  <a:srgbClr val="222635"/>
                </a:solidFill>
              </a:rPr>
              <a:t> input by cutting it into two parts </a:t>
            </a:r>
            <a:r>
              <a:rPr lang="en-HK" sz="2000" b="1" dirty="0">
                <a:solidFill>
                  <a:srgbClr val="222635"/>
                </a:solidFill>
              </a:rPr>
              <a:t>randomly</a:t>
            </a:r>
            <a:r>
              <a:rPr lang="en-HK" sz="2000" dirty="0">
                <a:solidFill>
                  <a:srgbClr val="222635"/>
                </a:solidFill>
              </a:rPr>
              <a:t>, e.g., cutting the last two numbers. The input is  4, 12, 9, 14, 3, 10, 17. The output is erroneous: 4, 10, 9, 12, 3, 14, 17.</a:t>
            </a:r>
          </a:p>
          <a:p>
            <a:pPr marL="457200" indent="-457200">
              <a:buFont typeface="+mj-lt"/>
              <a:buAutoNum type="arabicPeriod"/>
            </a:pPr>
            <a:r>
              <a:rPr lang="en-HK" sz="2000" dirty="0">
                <a:solidFill>
                  <a:srgbClr val="222635"/>
                </a:solidFill>
              </a:rPr>
              <a:t>We repeat the above process to find a smaller and smaller failure-inducing input to produce the same failure condition (i.e., not in a sorted order).</a:t>
            </a:r>
          </a:p>
          <a:p>
            <a:pPr marL="457200" indent="-457200">
              <a:buFont typeface="+mj-lt"/>
              <a:buAutoNum type="arabicPeriod"/>
            </a:pPr>
            <a:r>
              <a:rPr lang="en-HK" sz="2000" dirty="0">
                <a:solidFill>
                  <a:srgbClr val="222635"/>
                </a:solidFill>
              </a:rPr>
              <a:t>After many rounds, we will get 4, 3, 5, 2, 3 as a failure-inducing input.</a:t>
            </a:r>
          </a:p>
          <a:p>
            <a:pPr marL="920750" lvl="1" indent="-457200"/>
            <a:r>
              <a:rPr lang="en-HK" sz="1600" dirty="0">
                <a:solidFill>
                  <a:srgbClr val="222635"/>
                </a:solidFill>
              </a:rPr>
              <a:t>If you choose a different random split, you may get a smaller input to reproduce the failure</a:t>
            </a:r>
          </a:p>
          <a:p>
            <a:pPr marL="457200" indent="-457200">
              <a:buFont typeface="+mj-lt"/>
              <a:buAutoNum type="arabicPeriod"/>
            </a:pPr>
            <a:endParaRPr lang="en-HK" sz="800" dirty="0">
              <a:solidFill>
                <a:srgbClr val="222635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9C1C96-61F0-4088-ADE0-A8394D02DE4E}"/>
              </a:ext>
            </a:extLst>
          </p:cNvPr>
          <p:cNvSpPr txBox="1"/>
          <p:nvPr/>
        </p:nvSpPr>
        <p:spPr>
          <a:xfrm>
            <a:off x="227013" y="5867400"/>
            <a:ext cx="807720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222635"/>
                </a:solidFill>
              </a:rPr>
              <a:t>Keep your results for your revision in a later time</a:t>
            </a:r>
            <a:endParaRPr lang="en-HK" sz="2400" dirty="0">
              <a:solidFill>
                <a:srgbClr val="222635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7C087C-E3EB-4F05-AB3C-AEB6DF412E3D}"/>
              </a:ext>
            </a:extLst>
          </p:cNvPr>
          <p:cNvSpPr txBox="1"/>
          <p:nvPr/>
        </p:nvSpPr>
        <p:spPr>
          <a:xfrm>
            <a:off x="4113212" y="59323"/>
            <a:ext cx="5789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Hint: It only needs 3-4 numbers in the input to trigger the bug!</a:t>
            </a:r>
            <a:endParaRPr lang="en-HK" sz="1600" b="1" dirty="0"/>
          </a:p>
        </p:txBody>
      </p:sp>
    </p:spTree>
    <p:extLst>
      <p:ext uri="{BB962C8B-B14F-4D97-AF65-F5344CB8AC3E}">
        <p14:creationId xmlns:p14="http://schemas.microsoft.com/office/powerpoint/2010/main" val="269413374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4D6568F-DA2F-4359-BBD1-246D2372508A}" type="slidenum">
              <a:rPr lang="en-US" sz="1400" smtClean="0">
                <a:solidFill>
                  <a:schemeClr val="folHlink"/>
                </a:solidFill>
              </a:rPr>
              <a:pPr/>
              <a:t>8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Procedure for Software Testing (4)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2750" y="3449638"/>
            <a:ext cx="9036050" cy="3179762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2400" b="1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Identify failures and anomalies </a:t>
            </a:r>
            <a:r>
              <a:rPr lang="en-US" sz="2400" dirty="0"/>
              <a:t>from the test results</a:t>
            </a:r>
          </a:p>
          <a:p>
            <a:pPr>
              <a:lnSpc>
                <a:spcPct val="90000"/>
              </a:lnSpc>
              <a:defRPr/>
            </a:pPr>
            <a:r>
              <a:rPr lang="en-US" sz="2400" dirty="0"/>
              <a:t>If we want to automate Step 2 or Step 3, we shall automate this step as well.</a:t>
            </a:r>
          </a:p>
          <a:p>
            <a:pPr>
              <a:lnSpc>
                <a:spcPct val="90000"/>
              </a:lnSpc>
              <a:defRPr/>
            </a:pPr>
            <a:r>
              <a:rPr lang="en-US" sz="1800" b="1" i="1" dirty="0"/>
              <a:t>Examples: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000" dirty="0"/>
              <a:t>Using Assertion statements in the JUnit test script.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assertEqual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Account.credit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(Money) –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Account.balance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(), 0)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000" dirty="0">
                <a:cs typeface="Courier New" pitchFamily="49" charset="0"/>
              </a:rPr>
              <a:t>Crash an Android app by running Android Monkey.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000" dirty="0">
                <a:cs typeface="Courier New" pitchFamily="49" charset="0"/>
              </a:rPr>
              <a:t>We may manually observe and judge the test results, but non-productively.</a:t>
            </a:r>
          </a:p>
        </p:txBody>
      </p:sp>
      <p:sp>
        <p:nvSpPr>
          <p:cNvPr id="1311748" name="Rectangle 4"/>
          <p:cNvSpPr>
            <a:spLocks noChangeArrowheads="1"/>
          </p:cNvSpPr>
          <p:nvPr/>
        </p:nvSpPr>
        <p:spPr bwMode="auto">
          <a:xfrm>
            <a:off x="379413" y="1981200"/>
            <a:ext cx="1800225" cy="1066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400" i="1">
                <a:solidFill>
                  <a:schemeClr val="folHlink"/>
                </a:solidFill>
              </a:rPr>
              <a:t>Defining Test </a:t>
            </a:r>
          </a:p>
          <a:p>
            <a:pPr algn="ctr">
              <a:defRPr/>
            </a:pPr>
            <a:r>
              <a:rPr lang="en-US" sz="2400" i="1">
                <a:solidFill>
                  <a:schemeClr val="folHlink"/>
                </a:solidFill>
              </a:rPr>
              <a:t>Objectives</a:t>
            </a:r>
          </a:p>
        </p:txBody>
      </p:sp>
      <p:sp>
        <p:nvSpPr>
          <p:cNvPr id="1311749" name="Rectangle 5"/>
          <p:cNvSpPr>
            <a:spLocks noChangeArrowheads="1"/>
          </p:cNvSpPr>
          <p:nvPr/>
        </p:nvSpPr>
        <p:spPr bwMode="auto">
          <a:xfrm>
            <a:off x="2741613" y="1981200"/>
            <a:ext cx="1800225" cy="1066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400" i="1">
                <a:solidFill>
                  <a:schemeClr val="folHlink"/>
                </a:solidFill>
              </a:rPr>
              <a:t>Test Design</a:t>
            </a:r>
          </a:p>
        </p:txBody>
      </p:sp>
      <p:sp>
        <p:nvSpPr>
          <p:cNvPr id="1311750" name="Rectangle 6"/>
          <p:cNvSpPr>
            <a:spLocks noChangeArrowheads="1"/>
          </p:cNvSpPr>
          <p:nvPr/>
        </p:nvSpPr>
        <p:spPr bwMode="auto">
          <a:xfrm>
            <a:off x="5027613" y="1981200"/>
            <a:ext cx="2133600" cy="1066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400" i="1">
                <a:solidFill>
                  <a:schemeClr val="folHlink"/>
                </a:solidFill>
              </a:rPr>
              <a:t>Test Execution</a:t>
            </a:r>
          </a:p>
        </p:txBody>
      </p:sp>
      <p:sp>
        <p:nvSpPr>
          <p:cNvPr id="1311751" name="Rectangle 7"/>
          <p:cNvSpPr>
            <a:spLocks noChangeArrowheads="1"/>
          </p:cNvSpPr>
          <p:nvPr/>
        </p:nvSpPr>
        <p:spPr bwMode="auto">
          <a:xfrm>
            <a:off x="7618413" y="1981200"/>
            <a:ext cx="2133600" cy="1066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400" b="1" i="1" dirty="0"/>
              <a:t>Test Analysis</a:t>
            </a:r>
          </a:p>
        </p:txBody>
      </p:sp>
      <p:cxnSp>
        <p:nvCxnSpPr>
          <p:cNvPr id="10249" name="AutoShape 8"/>
          <p:cNvCxnSpPr>
            <a:cxnSpLocks noChangeShapeType="1"/>
            <a:stCxn id="1311748" idx="3"/>
            <a:endCxn id="1311749" idx="1"/>
          </p:cNvCxnSpPr>
          <p:nvPr/>
        </p:nvCxnSpPr>
        <p:spPr bwMode="auto">
          <a:xfrm>
            <a:off x="2179638" y="2514600"/>
            <a:ext cx="561975" cy="0"/>
          </a:xfrm>
          <a:prstGeom prst="straightConnector1">
            <a:avLst/>
          </a:prstGeom>
          <a:noFill/>
          <a:ln w="57150">
            <a:solidFill>
              <a:schemeClr val="folHlink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50" name="AutoShape 9"/>
          <p:cNvCxnSpPr>
            <a:cxnSpLocks noChangeShapeType="1"/>
            <a:stCxn id="1311749" idx="3"/>
            <a:endCxn id="1311750" idx="1"/>
          </p:cNvCxnSpPr>
          <p:nvPr/>
        </p:nvCxnSpPr>
        <p:spPr bwMode="auto">
          <a:xfrm>
            <a:off x="4541838" y="2514600"/>
            <a:ext cx="485775" cy="0"/>
          </a:xfrm>
          <a:prstGeom prst="straightConnector1">
            <a:avLst/>
          </a:prstGeom>
          <a:noFill/>
          <a:ln w="57150">
            <a:solidFill>
              <a:schemeClr val="folHlink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51" name="AutoShape 10"/>
          <p:cNvCxnSpPr>
            <a:cxnSpLocks noChangeShapeType="1"/>
            <a:stCxn id="1311750" idx="3"/>
            <a:endCxn id="1311751" idx="1"/>
          </p:cNvCxnSpPr>
          <p:nvPr/>
        </p:nvCxnSpPr>
        <p:spPr bwMode="auto">
          <a:xfrm>
            <a:off x="7161213" y="2514600"/>
            <a:ext cx="457200" cy="0"/>
          </a:xfrm>
          <a:prstGeom prst="straightConnector1">
            <a:avLst/>
          </a:prstGeom>
          <a:noFill/>
          <a:ln w="57150">
            <a:solidFill>
              <a:schemeClr val="folHlink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442143348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03279-340D-425A-AB36-9B132AE26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750" y="266700"/>
            <a:ext cx="9339262" cy="1104900"/>
          </a:xfrm>
        </p:spPr>
        <p:txBody>
          <a:bodyPr/>
          <a:lstStyle/>
          <a:p>
            <a:r>
              <a:rPr lang="en-US" dirty="0"/>
              <a:t>Progress Illustration for the Exercise</a:t>
            </a:r>
            <a:br>
              <a:rPr lang="en-US" dirty="0"/>
            </a:br>
            <a:r>
              <a:rPr lang="en-US" sz="3200" dirty="0"/>
              <a:t>[the cutting atop slide 78]</a:t>
            </a:r>
            <a:endParaRPr lang="en-HK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99912-5E87-4E6A-A879-84A5B0BDA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59B433-0026-4A8E-9219-F640327692E8}"/>
              </a:ext>
            </a:extLst>
          </p:cNvPr>
          <p:cNvSpPr/>
          <p:nvPr/>
        </p:nvSpPr>
        <p:spPr>
          <a:xfrm>
            <a:off x="570706" y="1676400"/>
            <a:ext cx="87614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dirty="0"/>
              <a:t>[4, 12, 9, 14, 3, 10, 17, 11, 8, 7, 4, 1, 6, 19, 5, 21, 2, 3]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B4F060-83ED-4D31-9B69-828B699978E3}"/>
              </a:ext>
            </a:extLst>
          </p:cNvPr>
          <p:cNvSpPr/>
          <p:nvPr/>
        </p:nvSpPr>
        <p:spPr>
          <a:xfrm>
            <a:off x="1674812" y="2057400"/>
            <a:ext cx="72755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sz="1800" dirty="0">
                <a:solidFill>
                  <a:srgbClr val="00B0F0"/>
                </a:solidFill>
              </a:rPr>
              <a:t>Output: [1, </a:t>
            </a:r>
            <a:r>
              <a:rPr lang="en-HK" sz="1800" dirty="0">
                <a:solidFill>
                  <a:srgbClr val="285078"/>
                </a:solidFill>
              </a:rPr>
              <a:t>3, 2</a:t>
            </a:r>
            <a:r>
              <a:rPr lang="en-HK" sz="1800" dirty="0">
                <a:solidFill>
                  <a:srgbClr val="00B0F0"/>
                </a:solidFill>
              </a:rPr>
              <a:t>, </a:t>
            </a:r>
            <a:r>
              <a:rPr lang="en-HK" sz="1800" dirty="0">
                <a:solidFill>
                  <a:srgbClr val="C00000"/>
                </a:solidFill>
              </a:rPr>
              <a:t>5, 3, </a:t>
            </a:r>
            <a:r>
              <a:rPr lang="en-HK" sz="1800" dirty="0">
                <a:solidFill>
                  <a:srgbClr val="00B0F0"/>
                </a:solidFill>
              </a:rPr>
              <a:t>4, 4, 6, 7, 8, 9, 10, 11, 12, 14, 17, 19, 21]. </a:t>
            </a:r>
            <a:r>
              <a:rPr lang="en-HK" sz="1800" dirty="0">
                <a:solidFill>
                  <a:srgbClr val="C00000"/>
                </a:solidFill>
                <a:sym typeface="Wingdings" panose="05000000000000000000" pitchFamily="2" charset="2"/>
              </a:rPr>
              <a:t></a:t>
            </a:r>
            <a:r>
              <a:rPr lang="en-HK" sz="1800" dirty="0">
                <a:solidFill>
                  <a:srgbClr val="00B0F0"/>
                </a:solidFill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EB50BD-9638-45FD-8D23-FD564B890757}"/>
              </a:ext>
            </a:extLst>
          </p:cNvPr>
          <p:cNvSpPr/>
          <p:nvPr/>
        </p:nvSpPr>
        <p:spPr>
          <a:xfrm>
            <a:off x="303212" y="2667000"/>
            <a:ext cx="4876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dirty="0"/>
              <a:t>[4, 12, 9, 14, 3, 10, 17, 11, 8]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6CBD35-CF35-470B-A7B6-1ABF0150B339}"/>
              </a:ext>
            </a:extLst>
          </p:cNvPr>
          <p:cNvCxnSpPr/>
          <p:nvPr/>
        </p:nvCxnSpPr>
        <p:spPr bwMode="auto">
          <a:xfrm flipH="1">
            <a:off x="1141412" y="2199620"/>
            <a:ext cx="457200" cy="467380"/>
          </a:xfrm>
          <a:prstGeom prst="straightConnector1">
            <a:avLst/>
          </a:prstGeom>
          <a:ln>
            <a:headEnd type="none" w="sm" len="sm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254891-F0BC-4F48-9268-C5995E588B1D}"/>
              </a:ext>
            </a:extLst>
          </p:cNvPr>
          <p:cNvSpPr txBox="1"/>
          <p:nvPr/>
        </p:nvSpPr>
        <p:spPr>
          <a:xfrm>
            <a:off x="1338854" y="2346811"/>
            <a:ext cx="3041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Divide, and try the first half</a:t>
            </a:r>
            <a:endParaRPr lang="en-HK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FDDBFC-0F69-46DC-9AC6-436C4B35807E}"/>
              </a:ext>
            </a:extLst>
          </p:cNvPr>
          <p:cNvSpPr/>
          <p:nvPr/>
        </p:nvSpPr>
        <p:spPr>
          <a:xfrm>
            <a:off x="1754601" y="3059668"/>
            <a:ext cx="3581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sz="1800" dirty="0">
                <a:solidFill>
                  <a:srgbClr val="00B0F0"/>
                </a:solidFill>
              </a:rPr>
              <a:t>Output: [3 12 4 8 9 10 11 14 17]. </a:t>
            </a:r>
            <a:r>
              <a:rPr lang="en-HK" sz="1800" dirty="0">
                <a:solidFill>
                  <a:srgbClr val="C00000"/>
                </a:solidFill>
                <a:sym typeface="Wingdings" panose="05000000000000000000" pitchFamily="2" charset="2"/>
              </a:rPr>
              <a:t></a:t>
            </a:r>
            <a:r>
              <a:rPr lang="en-HK" sz="1800" dirty="0">
                <a:solidFill>
                  <a:srgbClr val="00B0F0"/>
                </a:solidFill>
              </a:rPr>
              <a:t>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E8A371-690A-4A4D-9ADA-A47B70DF325D}"/>
              </a:ext>
            </a:extLst>
          </p:cNvPr>
          <p:cNvCxnSpPr/>
          <p:nvPr/>
        </p:nvCxnSpPr>
        <p:spPr bwMode="auto">
          <a:xfrm flipH="1">
            <a:off x="867770" y="3232666"/>
            <a:ext cx="457200" cy="467380"/>
          </a:xfrm>
          <a:prstGeom prst="straightConnector1">
            <a:avLst/>
          </a:prstGeom>
          <a:ln>
            <a:headEnd type="none" w="sm" len="sm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8621F97-FC5E-459A-9B52-B3507826B7FD}"/>
              </a:ext>
            </a:extLst>
          </p:cNvPr>
          <p:cNvSpPr txBox="1"/>
          <p:nvPr/>
        </p:nvSpPr>
        <p:spPr>
          <a:xfrm>
            <a:off x="1065212" y="3379857"/>
            <a:ext cx="3041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Divide, and try the first half</a:t>
            </a:r>
            <a:endParaRPr lang="en-HK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C6DBB7-FDF2-4076-9746-F29C1E9CD342}"/>
              </a:ext>
            </a:extLst>
          </p:cNvPr>
          <p:cNvSpPr/>
          <p:nvPr/>
        </p:nvSpPr>
        <p:spPr>
          <a:xfrm>
            <a:off x="38905" y="3834178"/>
            <a:ext cx="4876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dirty="0"/>
              <a:t>[4, 12, 9, 14]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4EFB2B-97FE-4F92-92F3-7F99DF379BC0}"/>
              </a:ext>
            </a:extLst>
          </p:cNvPr>
          <p:cNvSpPr/>
          <p:nvPr/>
        </p:nvSpPr>
        <p:spPr>
          <a:xfrm>
            <a:off x="989012" y="4239259"/>
            <a:ext cx="4724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sz="1800" dirty="0">
                <a:solidFill>
                  <a:srgbClr val="00B0F0"/>
                </a:solidFill>
              </a:rPr>
              <a:t>Output: [4 9 12 14]. </a:t>
            </a:r>
            <a:r>
              <a:rPr lang="en-HK" sz="1800" dirty="0">
                <a:solidFill>
                  <a:srgbClr val="C00000"/>
                </a:solidFill>
                <a:sym typeface="Wingdings" panose="05000000000000000000" pitchFamily="2" charset="2"/>
              </a:rPr>
              <a:t> correct. We guess wrong</a:t>
            </a:r>
            <a:r>
              <a:rPr lang="en-HK" sz="1800" dirty="0">
                <a:solidFill>
                  <a:srgbClr val="00B0F0"/>
                </a:solidFill>
              </a:rPr>
              <a:t>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520E7E-FE6C-4848-B193-872B06AB5EE4}"/>
              </a:ext>
            </a:extLst>
          </p:cNvPr>
          <p:cNvCxnSpPr>
            <a:cxnSpLocks/>
          </p:cNvCxnSpPr>
          <p:nvPr/>
        </p:nvCxnSpPr>
        <p:spPr bwMode="auto">
          <a:xfrm>
            <a:off x="4646612" y="3023822"/>
            <a:ext cx="1295400" cy="523220"/>
          </a:xfrm>
          <a:prstGeom prst="straightConnector1">
            <a:avLst/>
          </a:prstGeom>
          <a:ln>
            <a:headEnd type="none" w="sm" len="sm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8BA5B23-67F1-4636-B787-5165698E0F27}"/>
              </a:ext>
            </a:extLst>
          </p:cNvPr>
          <p:cNvSpPr txBox="1"/>
          <p:nvPr/>
        </p:nvSpPr>
        <p:spPr>
          <a:xfrm>
            <a:off x="5336001" y="2918894"/>
            <a:ext cx="2082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try the second half</a:t>
            </a:r>
            <a:endParaRPr lang="en-HK" sz="2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0928D2-1A11-4A5C-A3E8-9AF11BF0F59B}"/>
              </a:ext>
            </a:extLst>
          </p:cNvPr>
          <p:cNvSpPr/>
          <p:nvPr/>
        </p:nvSpPr>
        <p:spPr>
          <a:xfrm>
            <a:off x="5454341" y="3466356"/>
            <a:ext cx="2722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dirty="0"/>
              <a:t>[3, 10, 17, 11, 8]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063AFE-E1DB-4BA9-84A6-2ADF9A19588C}"/>
              </a:ext>
            </a:extLst>
          </p:cNvPr>
          <p:cNvSpPr/>
          <p:nvPr/>
        </p:nvSpPr>
        <p:spPr>
          <a:xfrm>
            <a:off x="6094412" y="3869927"/>
            <a:ext cx="3581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sz="1800" dirty="0">
                <a:solidFill>
                  <a:srgbClr val="00B0F0"/>
                </a:solidFill>
              </a:rPr>
              <a:t>Output: [3 8 10 11 17]. </a:t>
            </a:r>
            <a:r>
              <a:rPr lang="en-HK" sz="1800" dirty="0">
                <a:solidFill>
                  <a:srgbClr val="C00000"/>
                </a:solidFill>
                <a:sym typeface="Wingdings" panose="05000000000000000000" pitchFamily="2" charset="2"/>
              </a:rPr>
              <a:t> correct. We guess wrong</a:t>
            </a:r>
            <a:r>
              <a:rPr lang="en-HK" sz="1800" dirty="0">
                <a:solidFill>
                  <a:srgbClr val="00B0F0"/>
                </a:solidFill>
              </a:rPr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3A132E-C27A-4A52-9DE5-4F7AF5500AC5}"/>
              </a:ext>
            </a:extLst>
          </p:cNvPr>
          <p:cNvSpPr/>
          <p:nvPr/>
        </p:nvSpPr>
        <p:spPr>
          <a:xfrm>
            <a:off x="5942013" y="4891396"/>
            <a:ext cx="3956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dirty="0"/>
              <a:t>[7, 4, 1, 6, 19, 5, 21, 2, 3]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B8211729-CB56-4A3B-829D-A95988A23DFE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7573014" y="2850202"/>
            <a:ext cx="2986396" cy="1219200"/>
          </a:xfrm>
          <a:prstGeom prst="bentConnector3">
            <a:avLst>
              <a:gd name="adj1" fmla="val 244"/>
            </a:avLst>
          </a:prstGeom>
          <a:ln>
            <a:headEnd type="none" w="sm" len="sm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0B41DEA-0F74-4383-93E4-DFEAA56EC4C0}"/>
              </a:ext>
            </a:extLst>
          </p:cNvPr>
          <p:cNvSpPr txBox="1"/>
          <p:nvPr/>
        </p:nvSpPr>
        <p:spPr>
          <a:xfrm>
            <a:off x="7571474" y="2298110"/>
            <a:ext cx="2082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try the second half</a:t>
            </a:r>
            <a:endParaRPr lang="en-HK" altLang="zh-CN" sz="20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4B80F07-37C3-473D-8889-B76AC05232B9}"/>
              </a:ext>
            </a:extLst>
          </p:cNvPr>
          <p:cNvSpPr/>
          <p:nvPr/>
        </p:nvSpPr>
        <p:spPr>
          <a:xfrm>
            <a:off x="6932612" y="5357575"/>
            <a:ext cx="3581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sz="1800" dirty="0">
                <a:solidFill>
                  <a:srgbClr val="00B0F0"/>
                </a:solidFill>
              </a:rPr>
              <a:t>Output: [1 2 4 </a:t>
            </a:r>
            <a:r>
              <a:rPr lang="en-HK" sz="1800" dirty="0">
                <a:solidFill>
                  <a:srgbClr val="C00000"/>
                </a:solidFill>
              </a:rPr>
              <a:t>5 3</a:t>
            </a:r>
            <a:r>
              <a:rPr lang="en-HK" sz="1800" dirty="0">
                <a:solidFill>
                  <a:srgbClr val="00B0F0"/>
                </a:solidFill>
              </a:rPr>
              <a:t> 6 7 19 21]. </a:t>
            </a:r>
            <a:r>
              <a:rPr lang="en-HK" sz="1800" dirty="0">
                <a:solidFill>
                  <a:srgbClr val="C00000"/>
                </a:solidFill>
                <a:sym typeface="Wingdings" panose="05000000000000000000" pitchFamily="2" charset="2"/>
              </a:rPr>
              <a:t></a:t>
            </a:r>
            <a:r>
              <a:rPr lang="en-HK" sz="1800" dirty="0">
                <a:solidFill>
                  <a:srgbClr val="00B0F0"/>
                </a:solidFill>
              </a:rPr>
              <a:t> </a:t>
            </a:r>
            <a:r>
              <a:rPr lang="en-HK" sz="1800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endParaRPr lang="en-HK" sz="1800" dirty="0">
              <a:solidFill>
                <a:srgbClr val="00B0F0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C489831-8F01-4C13-9E3F-F282D6717A83}"/>
              </a:ext>
            </a:extLst>
          </p:cNvPr>
          <p:cNvCxnSpPr/>
          <p:nvPr/>
        </p:nvCxnSpPr>
        <p:spPr bwMode="auto">
          <a:xfrm flipH="1">
            <a:off x="6049370" y="5489131"/>
            <a:ext cx="457200" cy="467380"/>
          </a:xfrm>
          <a:prstGeom prst="straightConnector1">
            <a:avLst/>
          </a:prstGeom>
          <a:ln>
            <a:headEnd type="none" w="sm" len="sm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60017F9-61A7-495B-8E9C-C7F1F2E0684E}"/>
              </a:ext>
            </a:extLst>
          </p:cNvPr>
          <p:cNvSpPr txBox="1"/>
          <p:nvPr/>
        </p:nvSpPr>
        <p:spPr>
          <a:xfrm>
            <a:off x="6246812" y="5636322"/>
            <a:ext cx="3041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Divide, and try the first half</a:t>
            </a:r>
            <a:endParaRPr lang="en-HK" sz="20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E7CD0B2-7003-4A55-BC82-EB81FCCD75B4}"/>
              </a:ext>
            </a:extLst>
          </p:cNvPr>
          <p:cNvCxnSpPr/>
          <p:nvPr/>
        </p:nvCxnSpPr>
        <p:spPr bwMode="auto">
          <a:xfrm flipH="1">
            <a:off x="5713412" y="6096000"/>
            <a:ext cx="228600" cy="228600"/>
          </a:xfrm>
          <a:prstGeom prst="line">
            <a:avLst/>
          </a:prstGeom>
          <a:ln>
            <a:prstDash val="dash"/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8B5F2199-8364-40A9-B69A-3831F02C77AA}"/>
              </a:ext>
            </a:extLst>
          </p:cNvPr>
          <p:cNvSpPr/>
          <p:nvPr/>
        </p:nvSpPr>
        <p:spPr>
          <a:xfrm>
            <a:off x="4698893" y="6258138"/>
            <a:ext cx="16818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dirty="0"/>
              <a:t>[*, *, *, *]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81A84A-41C6-42CA-8583-2CF6C03EBD6E}"/>
              </a:ext>
            </a:extLst>
          </p:cNvPr>
          <p:cNvSpPr txBox="1"/>
          <p:nvPr/>
        </p:nvSpPr>
        <p:spPr>
          <a:xfrm>
            <a:off x="412750" y="6324976"/>
            <a:ext cx="4380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Can’t reduce further. So, this is the result</a:t>
            </a:r>
            <a:endParaRPr lang="en-HK" sz="2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9FBF31-AAB4-4EB0-A4D2-5402EA121AA2}"/>
              </a:ext>
            </a:extLst>
          </p:cNvPr>
          <p:cNvSpPr txBox="1"/>
          <p:nvPr/>
        </p:nvSpPr>
        <p:spPr>
          <a:xfrm>
            <a:off x="5863148" y="6038861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many rounds</a:t>
            </a:r>
            <a:endParaRPr lang="en-HK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69F954-84D0-473C-9AE9-AEBED5E6F722}"/>
              </a:ext>
            </a:extLst>
          </p:cNvPr>
          <p:cNvSpPr txBox="1"/>
          <p:nvPr/>
        </p:nvSpPr>
        <p:spPr>
          <a:xfrm>
            <a:off x="327269" y="4682699"/>
            <a:ext cx="5312728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What level of failure you seen?</a:t>
            </a:r>
          </a:p>
          <a:p>
            <a:pPr marL="457200" indent="-457200">
              <a:buFontTx/>
              <a:buChar char="-"/>
            </a:pPr>
            <a:r>
              <a:rPr lang="en-US" dirty="0"/>
              <a:t>The output is unsorted?</a:t>
            </a:r>
          </a:p>
          <a:p>
            <a:pPr marL="457200" indent="-457200">
              <a:buFontTx/>
              <a:buChar char="-"/>
            </a:pPr>
            <a:r>
              <a:rPr lang="en-US" dirty="0"/>
              <a:t>Any one of “3, 2” and “5, 3”?</a:t>
            </a:r>
            <a:endParaRPr lang="en-H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1B31C9-730E-4C9F-A9FD-D650E88C5FF3}"/>
              </a:ext>
            </a:extLst>
          </p:cNvPr>
          <p:cNvSpPr txBox="1"/>
          <p:nvPr/>
        </p:nvSpPr>
        <p:spPr>
          <a:xfrm>
            <a:off x="4808080" y="3248115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1600" dirty="0">
                <a:sym typeface="Wingdings" panose="05000000000000000000" pitchFamily="2" charset="2"/>
              </a:rPr>
              <a:t></a:t>
            </a:r>
            <a:endParaRPr lang="en-HK" sz="16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0DD0C6-A3B5-4DAF-A355-15F9D4AE3451}"/>
              </a:ext>
            </a:extLst>
          </p:cNvPr>
          <p:cNvSpPr txBox="1"/>
          <p:nvPr/>
        </p:nvSpPr>
        <p:spPr>
          <a:xfrm>
            <a:off x="4276242" y="5188298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1600" dirty="0">
                <a:sym typeface="Wingdings" panose="05000000000000000000" pitchFamily="2" charset="2"/>
              </a:rPr>
              <a:t></a:t>
            </a:r>
            <a:endParaRPr lang="en-HK" sz="16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ABEE254-74C2-4A07-9844-646142B8083B}"/>
              </a:ext>
            </a:extLst>
          </p:cNvPr>
          <p:cNvSpPr txBox="1"/>
          <p:nvPr/>
        </p:nvSpPr>
        <p:spPr>
          <a:xfrm>
            <a:off x="5128864" y="5660724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1600" dirty="0">
                <a:sym typeface="Wingdings" panose="05000000000000000000" pitchFamily="2" charset="2"/>
              </a:rPr>
              <a:t></a:t>
            </a:r>
            <a:endParaRPr lang="en-HK" sz="16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3E9E72-4185-427D-84AF-4EFE59D72A2B}"/>
              </a:ext>
            </a:extLst>
          </p:cNvPr>
          <p:cNvSpPr txBox="1"/>
          <p:nvPr/>
        </p:nvSpPr>
        <p:spPr>
          <a:xfrm>
            <a:off x="9599612" y="5578472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1600" dirty="0">
                <a:sym typeface="Wingdings" panose="05000000000000000000" pitchFamily="2" charset="2"/>
              </a:rPr>
              <a:t></a:t>
            </a:r>
            <a:endParaRPr lang="en-HK" sz="1600" dirty="0"/>
          </a:p>
        </p:txBody>
      </p:sp>
    </p:spTree>
    <p:extLst>
      <p:ext uri="{BB962C8B-B14F-4D97-AF65-F5344CB8AC3E}">
        <p14:creationId xmlns:p14="http://schemas.microsoft.com/office/powerpoint/2010/main" val="35611139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2" grpId="0"/>
      <p:bldP spid="14" grpId="0"/>
      <p:bldP spid="16" grpId="0"/>
      <p:bldP spid="17" grpId="0"/>
      <p:bldP spid="18" grpId="0"/>
      <p:bldP spid="22" grpId="0"/>
      <p:bldP spid="23" grpId="0"/>
      <p:bldP spid="24" grpId="0"/>
      <p:bldP spid="25" grpId="0"/>
      <p:bldP spid="30" grpId="0"/>
      <p:bldP spid="31" grpId="0"/>
      <p:bldP spid="33" grpId="0"/>
      <p:bldP spid="36" grpId="0"/>
      <p:bldP spid="37" grpId="0"/>
      <p:bldP spid="38" grpId="0"/>
      <p:bldP spid="3" grpId="0" animBg="1"/>
      <p:bldP spid="7" grpId="0"/>
      <p:bldP spid="34" grpId="0"/>
      <p:bldP spid="39" grpId="0"/>
      <p:bldP spid="40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and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1600" dirty="0"/>
              <a:t>Bo Jiang, Ye Liu, and W. K. Chan. 2018. </a:t>
            </a:r>
            <a:r>
              <a:rPr lang="en-US" sz="1600" dirty="0" err="1"/>
              <a:t>ContractFuzzer</a:t>
            </a:r>
            <a:r>
              <a:rPr lang="en-US" sz="1600" dirty="0"/>
              <a:t>: fuzzing smart contracts for vulnerability detection. In Proceedings of the 33rd ACM/IEEE International Conference on Automated Software Engineering (ASE 2018). ACM, New York, NY, USA, 259-269. DOI: </a:t>
            </a:r>
            <a:r>
              <a:rPr lang="en-US" sz="1600" dirty="0">
                <a:hlinkClick r:id="rId2"/>
              </a:rPr>
              <a:t>https://doi.org/10.1145/3238147.3238177</a:t>
            </a:r>
            <a:endParaRPr lang="en-US" sz="1600" dirty="0"/>
          </a:p>
          <a:p>
            <a:pPr marL="514350" indent="-514350">
              <a:buFont typeface="+mj-lt"/>
              <a:buAutoNum type="arabicPeriod"/>
            </a:pPr>
            <a:r>
              <a:rPr lang="en-US" sz="1600" dirty="0" err="1"/>
              <a:t>Anca</a:t>
            </a:r>
            <a:r>
              <a:rPr lang="en-US" sz="1600" dirty="0"/>
              <a:t> </a:t>
            </a:r>
            <a:r>
              <a:rPr lang="en-US" sz="1600" dirty="0" err="1"/>
              <a:t>Deak</a:t>
            </a:r>
            <a:r>
              <a:rPr lang="en-US" sz="1600" dirty="0"/>
              <a:t>, Tor </a:t>
            </a:r>
            <a:r>
              <a:rPr lang="en-US" sz="1600" dirty="0" err="1"/>
              <a:t>Stålhane</a:t>
            </a:r>
            <a:r>
              <a:rPr lang="en-US" sz="1600" dirty="0"/>
              <a:t>, and </a:t>
            </a:r>
            <a:r>
              <a:rPr lang="en-US" sz="1600" dirty="0" err="1"/>
              <a:t>Guttorm</a:t>
            </a:r>
            <a:r>
              <a:rPr lang="en-US" sz="1600" dirty="0"/>
              <a:t> </a:t>
            </a:r>
            <a:r>
              <a:rPr lang="en-US" sz="1600" dirty="0" err="1"/>
              <a:t>Sindre</a:t>
            </a:r>
            <a:r>
              <a:rPr lang="en-US" sz="1600" dirty="0"/>
              <a:t>. 2016. Challenges and strategies for motivating software testing personnel. Inf. </a:t>
            </a:r>
            <a:r>
              <a:rPr lang="en-US" sz="1600" dirty="0" err="1"/>
              <a:t>Softw</a:t>
            </a:r>
            <a:r>
              <a:rPr lang="en-US" sz="1600" dirty="0"/>
              <a:t>. Technol. 73, C (May 2016), 1-15. DOI=http://dx.doi.org/10.1016/j.infsof.2016.01.002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David Martin, John </a:t>
            </a:r>
            <a:r>
              <a:rPr lang="en-US" sz="1600" dirty="0" err="1"/>
              <a:t>Rooksby</a:t>
            </a:r>
            <a:r>
              <a:rPr lang="en-US" sz="1600" dirty="0"/>
              <a:t>, Mark </a:t>
            </a:r>
            <a:r>
              <a:rPr lang="en-US" sz="1600" dirty="0" err="1"/>
              <a:t>Rouncefield</a:t>
            </a:r>
            <a:r>
              <a:rPr lang="en-US" sz="1600" dirty="0"/>
              <a:t>, and Ian </a:t>
            </a:r>
            <a:r>
              <a:rPr lang="en-US" sz="1600" dirty="0" err="1"/>
              <a:t>Sommerville</a:t>
            </a:r>
            <a:r>
              <a:rPr lang="en-US" sz="1600" dirty="0"/>
              <a:t>. 2007. 'Good' </a:t>
            </a:r>
            <a:r>
              <a:rPr lang="en-US" sz="1600" dirty="0" err="1"/>
              <a:t>Organisational</a:t>
            </a:r>
            <a:r>
              <a:rPr lang="en-US" sz="1600" dirty="0"/>
              <a:t> Reasons for 'Bad' Software Testing: An Ethnographic Study of Testing in a Small Software Company. In Proceedings of the 29th international conference on Software Engineering (ICSE '07). IEEE Computer Society, Washington, DC, USA, 602-611. DOI=http://dx.doi.org/10.1109/ICSE.2007.1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Omission fault: </a:t>
            </a:r>
            <a:r>
              <a:rPr lang="en-US" sz="1600" dirty="0">
                <a:hlinkClick r:id="rId3"/>
              </a:rPr>
              <a:t>http://www.exampler.com/testing-com/writings/omissions.html</a:t>
            </a:r>
            <a:endParaRPr lang="en-US" sz="1600" dirty="0"/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Android monkey: </a:t>
            </a:r>
            <a:r>
              <a:rPr lang="en-US" sz="1600" dirty="0">
                <a:hlinkClick r:id="rId4"/>
              </a:rPr>
              <a:t>https://developer.android.com/studio/test/monkey</a:t>
            </a:r>
            <a:endParaRPr lang="en-US" sz="1600" dirty="0"/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Konstantin </a:t>
            </a:r>
            <a:r>
              <a:rPr lang="en-US" sz="1600" dirty="0" err="1"/>
              <a:t>Böttinger</a:t>
            </a:r>
            <a:r>
              <a:rPr lang="en-US" sz="1600" dirty="0"/>
              <a:t>, Patrice </a:t>
            </a:r>
            <a:r>
              <a:rPr lang="en-US" sz="1600" dirty="0" err="1"/>
              <a:t>Godefroid</a:t>
            </a:r>
            <a:r>
              <a:rPr lang="en-US" sz="1600" dirty="0"/>
              <a:t>, </a:t>
            </a:r>
            <a:r>
              <a:rPr lang="en-US" sz="1600" dirty="0" err="1"/>
              <a:t>Rishabh</a:t>
            </a:r>
            <a:r>
              <a:rPr lang="en-US" sz="1600" dirty="0"/>
              <a:t> Singh: Deep Reinforcement Fuzzing. IEEE Symposium on Security and Privacy Workshops 2018: 116-122. </a:t>
            </a:r>
            <a:r>
              <a:rPr lang="en-US" sz="1600" dirty="0">
                <a:hlinkClick r:id="rId5"/>
              </a:rPr>
              <a:t>https://arxiv.org/pdf/1801.04589.pdf</a:t>
            </a:r>
            <a:endParaRPr lang="en-US" sz="1600" dirty="0"/>
          </a:p>
          <a:p>
            <a:pPr marL="514350" indent="-514350">
              <a:buFont typeface="+mj-lt"/>
              <a:buAutoNum type="arabicPeriod"/>
            </a:pPr>
            <a:r>
              <a:rPr lang="en-US" sz="1600" dirty="0" err="1"/>
              <a:t>Priyam</a:t>
            </a:r>
            <a:r>
              <a:rPr lang="en-US" sz="1600" dirty="0"/>
              <a:t> Patel, </a:t>
            </a:r>
            <a:r>
              <a:rPr lang="en-US" sz="1600" dirty="0" err="1"/>
              <a:t>Gokul</a:t>
            </a:r>
            <a:r>
              <a:rPr lang="en-US" sz="1600" dirty="0"/>
              <a:t> Srinivasan, </a:t>
            </a:r>
            <a:r>
              <a:rPr lang="en-US" sz="1600" dirty="0" err="1"/>
              <a:t>Sydur</a:t>
            </a:r>
            <a:r>
              <a:rPr lang="en-US" sz="1600" dirty="0"/>
              <a:t> </a:t>
            </a:r>
            <a:r>
              <a:rPr lang="en-US" sz="1600" dirty="0" err="1"/>
              <a:t>Rahaman</a:t>
            </a:r>
            <a:r>
              <a:rPr lang="en-US" sz="1600" dirty="0"/>
              <a:t>, and Iulian </a:t>
            </a:r>
            <a:r>
              <a:rPr lang="en-US" sz="1600" dirty="0" err="1"/>
              <a:t>Neamtiu</a:t>
            </a:r>
            <a:r>
              <a:rPr lang="en-US" sz="1600" dirty="0"/>
              <a:t>. 2018. On the effectiveness of random testing for Android: or how </a:t>
            </a:r>
            <a:r>
              <a:rPr lang="en-US" sz="1600" dirty="0" err="1"/>
              <a:t>i</a:t>
            </a:r>
            <a:r>
              <a:rPr lang="en-US" sz="1600" dirty="0"/>
              <a:t> learned to stop worrying and love the monkey. In Proceedings of the 13th International Workshop on Automation of Software Test (AST '18). ACM, New York, NY, USA, 34-37. DOI: https://doi.org/10.1145/3194733.3194742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75673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and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012" y="1447800"/>
            <a:ext cx="9036050" cy="4953000"/>
          </a:xfrm>
        </p:spPr>
        <p:txBody>
          <a:bodyPr/>
          <a:lstStyle/>
          <a:p>
            <a:pPr marL="514350" indent="-514350">
              <a:buFont typeface="+mj-lt"/>
              <a:buAutoNum type="arabicPeriod" startAt="8"/>
            </a:pPr>
            <a:r>
              <a:rPr lang="en-HK" sz="2000" dirty="0"/>
              <a:t>American fuzzy lop (AFL)</a:t>
            </a:r>
          </a:p>
          <a:p>
            <a:pPr marL="977900" lvl="1" indent="-514350"/>
            <a:r>
              <a:rPr lang="en-HK" sz="2000" dirty="0"/>
              <a:t>Wikipedia page: </a:t>
            </a:r>
            <a:r>
              <a:rPr lang="en-HK" sz="2000" dirty="0">
                <a:hlinkClick r:id="rId2"/>
              </a:rPr>
              <a:t>https://en.wikipedia.org/wiki/American_fuzzy_lop_(fuzzer)</a:t>
            </a:r>
            <a:endParaRPr lang="en-HK" sz="2000" dirty="0"/>
          </a:p>
          <a:p>
            <a:pPr marL="977900" lvl="1" indent="-514350"/>
            <a:r>
              <a:rPr lang="en-HK" sz="2000" dirty="0"/>
              <a:t>Tutorial to run AFL: </a:t>
            </a:r>
            <a:r>
              <a:rPr lang="en-HK" sz="2000" dirty="0">
                <a:hlinkClick r:id="rId3"/>
              </a:rPr>
              <a:t>https://fuzzing-project.org/tutorial3.html</a:t>
            </a:r>
            <a:endParaRPr lang="en-HK" sz="2000" dirty="0"/>
          </a:p>
          <a:p>
            <a:pPr marL="977900" lvl="1" indent="-514350"/>
            <a:r>
              <a:rPr lang="en-HK" sz="2000" dirty="0"/>
              <a:t>Official website and source code of AFL: </a:t>
            </a:r>
            <a:r>
              <a:rPr lang="en-HK" sz="2000" dirty="0">
                <a:hlinkClick r:id="rId4"/>
              </a:rPr>
              <a:t>http://lcamtuf.coredump.cx/afl/</a:t>
            </a:r>
            <a:r>
              <a:rPr lang="en-HK" sz="2000" dirty="0"/>
              <a:t> 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sz="2000" dirty="0"/>
              <a:t>Additional tutorials on AFL: </a:t>
            </a:r>
            <a:r>
              <a:rPr lang="en-US" sz="2000" dirty="0">
                <a:hlinkClick r:id="rId5"/>
              </a:rPr>
              <a:t>https://github.com/ThalesIgnite/afl-training</a:t>
            </a:r>
            <a:r>
              <a:rPr lang="en-US" sz="2000" dirty="0"/>
              <a:t> </a:t>
            </a:r>
          </a:p>
          <a:p>
            <a:pPr marL="977900" lvl="1" indent="-514350"/>
            <a:r>
              <a:rPr lang="en-US" sz="2000" dirty="0"/>
              <a:t>Needs 3-4 hours to complete</a:t>
            </a:r>
          </a:p>
          <a:p>
            <a:pPr marL="457200" indent="-457200">
              <a:buFont typeface="+mj-lt"/>
              <a:buAutoNum type="arabicPeriod" startAt="10"/>
            </a:pPr>
            <a:r>
              <a:rPr lang="en-HK" sz="2000" dirty="0"/>
              <a:t>Tobias </a:t>
            </a:r>
            <a:r>
              <a:rPr lang="en-HK" sz="2000" dirty="0" err="1"/>
              <a:t>Ospelt</a:t>
            </a:r>
            <a:r>
              <a:rPr lang="en-HK" sz="2000" dirty="0"/>
              <a:t>. </a:t>
            </a:r>
            <a:r>
              <a:rPr lang="en-US" sz="2000" dirty="0"/>
              <a:t>AFL --- American fuzzy lop: a short introduction: </a:t>
            </a:r>
            <a:r>
              <a:rPr lang="en-US" sz="2000" dirty="0">
                <a:hlinkClick r:id="rId6"/>
              </a:rPr>
              <a:t>http://floyd.ch/download/introduction-fuzzing-with-afl.pdf</a:t>
            </a:r>
            <a:endParaRPr lang="en-US" sz="2000" dirty="0"/>
          </a:p>
          <a:p>
            <a:pPr marL="977900" lvl="1" indent="-514350"/>
            <a:r>
              <a:rPr lang="en-US" sz="2000" dirty="0"/>
              <a:t>Include the commands and the usage of these commands</a:t>
            </a:r>
          </a:p>
          <a:p>
            <a:pPr marL="514350" indent="-514350">
              <a:buFont typeface="+mj-lt"/>
              <a:buAutoNum type="arabicPeriod" startAt="11"/>
            </a:pPr>
            <a:r>
              <a:rPr lang="en-HK" sz="2000" dirty="0" err="1"/>
              <a:t>Shauvik</a:t>
            </a:r>
            <a:r>
              <a:rPr lang="en-HK" sz="2000" dirty="0"/>
              <a:t> Roy Choudhary, Alessandra Gorla, and Alessandro </a:t>
            </a:r>
            <a:r>
              <a:rPr lang="en-HK" sz="2000" dirty="0" err="1"/>
              <a:t>Orso</a:t>
            </a:r>
            <a:r>
              <a:rPr lang="en-HK" sz="2000" dirty="0"/>
              <a:t>. 2015. Automated Test Input Generation for Android: Are We There Yet? (E). In Proceedings of the 2015 30th IEEE/ACM International Conference on Automated Software Engineering (ASE) (ASE '15). IEEE Computer Society, Washington, DC, USA, 429-440. DOI: </a:t>
            </a:r>
            <a:r>
              <a:rPr lang="en-HK" sz="2000" dirty="0">
                <a:hlinkClick r:id="rId7"/>
              </a:rPr>
              <a:t>https://doi.org/10.1109/ASE.2015.89</a:t>
            </a:r>
            <a:endParaRPr lang="en-HK" sz="2000" dirty="0"/>
          </a:p>
          <a:p>
            <a:pPr marL="977900" lvl="1" indent="-514350"/>
            <a:r>
              <a:rPr lang="en-US" sz="2000" dirty="0"/>
              <a:t>The code is here: http://bear.cc.gatech.edu/~shauvik/androtest/ 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389902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and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012" y="1371600"/>
            <a:ext cx="9036050" cy="4953000"/>
          </a:xfrm>
        </p:spPr>
        <p:txBody>
          <a:bodyPr/>
          <a:lstStyle/>
          <a:p>
            <a:pPr marL="514350" indent="-514350">
              <a:buFont typeface="+mj-lt"/>
              <a:buAutoNum type="arabicPeriod" startAt="12"/>
            </a:pPr>
            <a:r>
              <a:rPr lang="en-HK" sz="1600" dirty="0"/>
              <a:t>Faster Fuzzing: Reinitialization with Deep Neural Models </a:t>
            </a:r>
            <a:r>
              <a:rPr lang="en-HK" sz="1600" dirty="0">
                <a:hlinkClick r:id="rId2"/>
              </a:rPr>
              <a:t>https://arxiv.org/pdf/1711.02807.pdf</a:t>
            </a:r>
            <a:endParaRPr lang="en-HK" sz="1600" dirty="0"/>
          </a:p>
          <a:p>
            <a:pPr marL="977900" lvl="1" indent="-514350"/>
            <a:r>
              <a:rPr lang="en-HK" sz="1600" dirty="0"/>
              <a:t>Using deep learning to generate seeds to guide AFL to explore program paths</a:t>
            </a:r>
          </a:p>
          <a:p>
            <a:pPr marL="514350" indent="-514350">
              <a:buFont typeface="+mj-lt"/>
              <a:buAutoNum type="arabicPeriod" startAt="12"/>
            </a:pPr>
            <a:r>
              <a:rPr lang="en-HK" sz="1600" dirty="0"/>
              <a:t>Caroline Lemieux and Koushik Sen. </a:t>
            </a:r>
            <a:r>
              <a:rPr lang="en-HK" sz="1600" dirty="0" err="1"/>
              <a:t>FairFuzz</a:t>
            </a:r>
            <a:r>
              <a:rPr lang="en-HK" sz="1600" dirty="0"/>
              <a:t>: Targeting Rare Branches to Rapidly Increase </a:t>
            </a:r>
            <a:r>
              <a:rPr lang="en-HK" sz="1600" dirty="0" err="1"/>
              <a:t>Greybox</a:t>
            </a:r>
            <a:r>
              <a:rPr lang="en-HK" sz="1600" dirty="0"/>
              <a:t> Fuzz Testing Coverage. In Proceedings of ASE’18.</a:t>
            </a:r>
          </a:p>
          <a:p>
            <a:pPr marL="977900" lvl="1" indent="-514350"/>
            <a:r>
              <a:rPr lang="en-HK" sz="1600" dirty="0">
                <a:hlinkClick r:id="rId3"/>
              </a:rPr>
              <a:t>http://www.carolemieux.com/fairfuzz-ase18.pdf</a:t>
            </a:r>
            <a:endParaRPr lang="en-HK" sz="1600" dirty="0"/>
          </a:p>
          <a:p>
            <a:pPr marL="977900" lvl="1" indent="-514350"/>
            <a:r>
              <a:rPr lang="en-HK" sz="1600" dirty="0"/>
              <a:t>Source code: </a:t>
            </a:r>
            <a:r>
              <a:rPr lang="en-HK" sz="1600" dirty="0">
                <a:hlinkClick r:id="rId4"/>
              </a:rPr>
              <a:t>https://github.com/carolemieux/afl-rb</a:t>
            </a:r>
            <a:r>
              <a:rPr lang="en-HK" sz="1600" dirty="0"/>
              <a:t> </a:t>
            </a:r>
          </a:p>
          <a:p>
            <a:pPr marL="514350" indent="-514350">
              <a:buFont typeface="+mj-lt"/>
              <a:buAutoNum type="arabicPeriod" startAt="12"/>
            </a:pPr>
            <a:r>
              <a:rPr lang="en-HK" sz="1600" dirty="0"/>
              <a:t>Marcel </a:t>
            </a:r>
            <a:r>
              <a:rPr lang="en-HK" sz="1600" dirty="0" err="1"/>
              <a:t>Böhme</a:t>
            </a:r>
            <a:r>
              <a:rPr lang="en-HK" sz="1600" dirty="0"/>
              <a:t>, Van-</a:t>
            </a:r>
            <a:r>
              <a:rPr lang="en-HK" sz="1600" dirty="0" err="1"/>
              <a:t>Thuan</a:t>
            </a:r>
            <a:r>
              <a:rPr lang="en-HK" sz="1600" dirty="0"/>
              <a:t> Pham, and </a:t>
            </a:r>
            <a:r>
              <a:rPr lang="en-HK" sz="1600" dirty="0" err="1"/>
              <a:t>Abhik</a:t>
            </a:r>
            <a:r>
              <a:rPr lang="en-HK" sz="1600" dirty="0"/>
              <a:t> </a:t>
            </a:r>
            <a:r>
              <a:rPr lang="en-HK" sz="1600" dirty="0" err="1"/>
              <a:t>Roychoudhury</a:t>
            </a:r>
            <a:r>
              <a:rPr lang="en-HK" sz="1600" dirty="0"/>
              <a:t>. 2016. Coverage-based </a:t>
            </a:r>
            <a:r>
              <a:rPr lang="en-HK" sz="1600" dirty="0" err="1"/>
              <a:t>Greybox</a:t>
            </a:r>
            <a:r>
              <a:rPr lang="en-HK" sz="1600" dirty="0"/>
              <a:t> Fuzzing as Markov Chain. In Proceedings of the 2016 ACM SIGSAC Conference on Computer and Communications Security (CCS '16). ACM, New York, NY, USA, 1032-1043. DOI: </a:t>
            </a:r>
            <a:r>
              <a:rPr lang="en-HK" sz="1600" dirty="0">
                <a:hlinkClick r:id="rId5"/>
              </a:rPr>
              <a:t>https://doi.org/10.1145/2976749.2978428</a:t>
            </a:r>
            <a:endParaRPr lang="en-HK" sz="1600" dirty="0"/>
          </a:p>
          <a:p>
            <a:pPr marL="977900" lvl="1" indent="-514350"/>
            <a:r>
              <a:rPr lang="en-HK" sz="1600" dirty="0"/>
              <a:t>Source code: </a:t>
            </a:r>
            <a:r>
              <a:rPr lang="en-HK" sz="1600" dirty="0">
                <a:hlinkClick r:id="rId6"/>
              </a:rPr>
              <a:t>https://github.com/mboehme/aflfast</a:t>
            </a:r>
            <a:r>
              <a:rPr lang="en-HK" sz="1600" dirty="0"/>
              <a:t> </a:t>
            </a:r>
          </a:p>
          <a:p>
            <a:pPr marL="514350" indent="-514350">
              <a:buFont typeface="+mj-lt"/>
              <a:buAutoNum type="arabicPeriod" startAt="12"/>
            </a:pPr>
            <a:r>
              <a:rPr lang="en-HK" sz="1600" dirty="0"/>
              <a:t>Bo Jiang, </a:t>
            </a:r>
            <a:r>
              <a:rPr lang="en-HK" sz="1600" dirty="0" err="1"/>
              <a:t>Yuxuan</a:t>
            </a:r>
            <a:r>
              <a:rPr lang="en-HK" sz="1600" dirty="0"/>
              <a:t> Wu, Teng Li, and W. K. Chan. 2017. </a:t>
            </a:r>
            <a:r>
              <a:rPr lang="en-HK" sz="1600" dirty="0" err="1"/>
              <a:t>SimplyDroid</a:t>
            </a:r>
            <a:r>
              <a:rPr lang="en-HK" sz="1600" dirty="0"/>
              <a:t>: efficient event sequence simplification for Android application. In Proceedings of the 32nd IEEE/ACM International Conference on Automated Software Engineering (ASE 2017), 297-307.</a:t>
            </a:r>
          </a:p>
          <a:p>
            <a:pPr marL="977900" lvl="1" indent="-514350"/>
            <a:r>
              <a:rPr lang="en-HK" sz="1600" dirty="0"/>
              <a:t>Source code: </a:t>
            </a:r>
            <a:r>
              <a:rPr lang="en-HK" sz="1600" dirty="0">
                <a:hlinkClick r:id="rId7"/>
              </a:rPr>
              <a:t>https://github.com/gongbell/SimplyDroid</a:t>
            </a:r>
            <a:r>
              <a:rPr lang="en-HK" sz="1600" dirty="0"/>
              <a:t> </a:t>
            </a:r>
          </a:p>
          <a:p>
            <a:pPr marL="514350" indent="-514350">
              <a:buFont typeface="+mj-lt"/>
              <a:buAutoNum type="arabicPeriod" startAt="12"/>
            </a:pPr>
            <a:r>
              <a:rPr lang="en-HK" sz="1600" dirty="0"/>
              <a:t>Appium </a:t>
            </a:r>
          </a:p>
          <a:p>
            <a:pPr marL="977900" lvl="1" indent="-514350"/>
            <a:r>
              <a:rPr lang="en-HK" sz="1600" dirty="0"/>
              <a:t>introduction: https://hackernoon.com/an-introduction-to-appium-the-best-open-source-mobile-app-automation-tool-940f5eaabae9</a:t>
            </a:r>
          </a:p>
          <a:p>
            <a:pPr marL="977900" lvl="1" indent="-514350"/>
            <a:r>
              <a:rPr lang="en-HK" sz="1600" dirty="0"/>
              <a:t>Source code </a:t>
            </a:r>
            <a:r>
              <a:rPr lang="en-HK" sz="1600" dirty="0">
                <a:hlinkClick r:id="rId8"/>
              </a:rPr>
              <a:t>http://appium.io/</a:t>
            </a:r>
            <a:r>
              <a:rPr lang="en-HK" sz="1600" dirty="0"/>
              <a:t> </a:t>
            </a:r>
          </a:p>
          <a:p>
            <a:pPr marL="977900" lvl="1" indent="-514350"/>
            <a:r>
              <a:rPr lang="en-HK" sz="1600" dirty="0"/>
              <a:t>Tutorials: </a:t>
            </a:r>
            <a:r>
              <a:rPr lang="en-HK" sz="1600" dirty="0">
                <a:hlinkClick r:id="rId9"/>
              </a:rPr>
              <a:t>http://www.automationtestinghub.com/appium-tutorial/</a:t>
            </a:r>
            <a:r>
              <a:rPr lang="en-HK" sz="1600" dirty="0"/>
              <a:t> </a:t>
            </a:r>
          </a:p>
          <a:p>
            <a:pPr marL="977900" lvl="1" indent="-514350"/>
            <a:endParaRPr lang="en-HK" sz="1600" dirty="0"/>
          </a:p>
          <a:p>
            <a:pPr marL="977900" lvl="1" indent="-514350">
              <a:buFont typeface="+mj-lt"/>
              <a:buAutoNum type="arabicPeriod" startAt="8"/>
            </a:pPr>
            <a:endParaRPr lang="en-HK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774401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4F078-4C8D-4976-AF58-6E299FEC6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References and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09FC1-48B8-4077-9AAF-398AF4D14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17"/>
            </a:pPr>
            <a:r>
              <a:rPr lang="en-HK" sz="1600" dirty="0"/>
              <a:t>Andreas Zeller and Ralf Hildebrandt. 2002. Simplifying and Isolating Failure-Inducing Input. IEEE Trans. </a:t>
            </a:r>
            <a:r>
              <a:rPr lang="en-HK" sz="1600" dirty="0" err="1"/>
              <a:t>Softw</a:t>
            </a:r>
            <a:r>
              <a:rPr lang="en-HK" sz="1600" dirty="0"/>
              <a:t>. Eng. 28, 2 (February 2002), 183-200. DOI=http://dx.doi.org/10.1109/32.988498 </a:t>
            </a:r>
          </a:p>
          <a:p>
            <a:pPr marL="920750" lvl="1" indent="-457200"/>
            <a:r>
              <a:rPr lang="en-HK" sz="1600" dirty="0"/>
              <a:t>This is the delta debugging paper</a:t>
            </a:r>
          </a:p>
          <a:p>
            <a:pPr marL="457200" indent="-457200">
              <a:buFont typeface="+mj-lt"/>
              <a:buAutoNum type="arabicPeriod" startAt="18"/>
            </a:pPr>
            <a:r>
              <a:rPr lang="en-HK" sz="1600" dirty="0"/>
              <a:t>Tony </a:t>
            </a:r>
            <a:r>
              <a:rPr lang="en-HK" sz="1600" dirty="0" err="1"/>
              <a:t>Savor</a:t>
            </a:r>
            <a:r>
              <a:rPr lang="en-HK" sz="1600" dirty="0"/>
              <a:t>, Mitchell Douglas, Michael </a:t>
            </a:r>
            <a:r>
              <a:rPr lang="en-HK" sz="1600" dirty="0" err="1"/>
              <a:t>Gentili</a:t>
            </a:r>
            <a:r>
              <a:rPr lang="en-HK" sz="1600" dirty="0"/>
              <a:t>, Laurie Williams, Kent Beck, and Michael </a:t>
            </a:r>
            <a:r>
              <a:rPr lang="en-HK" sz="1600" dirty="0" err="1"/>
              <a:t>Stumm</a:t>
            </a:r>
            <a:r>
              <a:rPr lang="en-HK" sz="1600" dirty="0"/>
              <a:t>. </a:t>
            </a:r>
            <a:r>
              <a:rPr lang="en-US" sz="1600" dirty="0"/>
              <a:t>Continuous Deployment at Facebook and OANDA. In Proceedings of ICSE 2016 companion, pages 21-30, 2016. </a:t>
            </a:r>
            <a:r>
              <a:rPr lang="en-US" sz="1600" dirty="0">
                <a:hlinkClick r:id="rId2"/>
              </a:rPr>
              <a:t>http://dx.doi.org/10.1145/2889160.2889223</a:t>
            </a:r>
            <a:endParaRPr lang="en-US" sz="1600" dirty="0"/>
          </a:p>
          <a:p>
            <a:pPr marL="457200" indent="-457200">
              <a:buFont typeface="+mj-lt"/>
              <a:buAutoNum type="arabicPeriod" startAt="18"/>
            </a:pPr>
            <a:r>
              <a:rPr lang="en-US" sz="1600" dirty="0"/>
              <a:t>Andreas Zeller. Why Programs Fail: A Guide to Systematic Debugging, 2</a:t>
            </a:r>
            <a:r>
              <a:rPr lang="en-US" sz="1600" baseline="30000" dirty="0"/>
              <a:t>nd</a:t>
            </a:r>
            <a:r>
              <a:rPr lang="en-US" sz="1600" dirty="0"/>
              <a:t> edition. ISBN-13: 978-0123745156. Morgan Kaufmann</a:t>
            </a:r>
          </a:p>
          <a:p>
            <a:pPr marL="457200" indent="-457200">
              <a:buFont typeface="+mj-lt"/>
              <a:buAutoNum type="arabicPeriod" startAt="18"/>
            </a:pPr>
            <a:r>
              <a:rPr lang="en-HK" sz="1600" i="0" dirty="0">
                <a:solidFill>
                  <a:srgbClr val="384043"/>
                </a:solidFill>
                <a:effectLst/>
              </a:rPr>
              <a:t>Patrice </a:t>
            </a:r>
            <a:r>
              <a:rPr lang="en-HK" sz="1600" i="0" dirty="0" err="1">
                <a:solidFill>
                  <a:srgbClr val="384043"/>
                </a:solidFill>
                <a:effectLst/>
              </a:rPr>
              <a:t>Godefroid</a:t>
            </a:r>
            <a:r>
              <a:rPr lang="en-HK" sz="1600" i="0" dirty="0">
                <a:solidFill>
                  <a:srgbClr val="384043"/>
                </a:solidFill>
                <a:effectLst/>
              </a:rPr>
              <a:t>.. </a:t>
            </a:r>
            <a:r>
              <a:rPr lang="en-US" sz="1600" dirty="0">
                <a:solidFill>
                  <a:srgbClr val="000000"/>
                </a:solidFill>
                <a:effectLst/>
              </a:rPr>
              <a:t>Fuzzing: Hack, Art, and Science. </a:t>
            </a:r>
            <a:r>
              <a:rPr lang="en-US" sz="1600" i="0" dirty="0">
                <a:solidFill>
                  <a:srgbClr val="384043"/>
                </a:solidFill>
                <a:effectLst/>
              </a:rPr>
              <a:t>Communications of the ACM, February 2020, Vol. 63 No. 2, Pages 70-76 </a:t>
            </a:r>
            <a:r>
              <a:rPr lang="en-US" sz="1600" dirty="0">
                <a:hlinkClick r:id="rId3"/>
              </a:rPr>
              <a:t>https://cacm.acm.org/magazines/2020/2/242350-fuzzing/fulltext#R8</a:t>
            </a:r>
            <a:endParaRPr lang="en-US" sz="1600" dirty="0"/>
          </a:p>
          <a:p>
            <a:pPr marL="457200" indent="-457200">
              <a:buFont typeface="+mj-lt"/>
              <a:buAutoNum type="arabicPeriod" startAt="18"/>
            </a:pPr>
            <a:r>
              <a:rPr lang="en-US" sz="1600" dirty="0"/>
              <a:t>Sanoop </a:t>
            </a:r>
            <a:r>
              <a:rPr lang="en-US" sz="1600" dirty="0" err="1"/>
              <a:t>Mallissery</a:t>
            </a:r>
            <a:r>
              <a:rPr lang="en-US" sz="1600" dirty="0"/>
              <a:t> and Yu-Sung Wu. 2023. Demystify the Fuzzing Methods: A Comprehensive Survey. ACM Comput. </a:t>
            </a:r>
            <a:r>
              <a:rPr lang="en-US" sz="1600" dirty="0" err="1"/>
              <a:t>Surv</a:t>
            </a:r>
            <a:r>
              <a:rPr lang="en-US" sz="1600" dirty="0"/>
              <a:t>. 56, 3, Article 71 (March 2024), 38 pages.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2263F-C833-48A8-90B0-2D5AFA8B3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284325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BB111A-EAC8-AE66-C293-0FF9D2675211}"/>
              </a:ext>
            </a:extLst>
          </p:cNvPr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dirty="0"/>
              <a:t>Appendix</a:t>
            </a:r>
            <a:endParaRPr lang="en-H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FFE615-E3A8-37F7-FE03-7B77B013E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349253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sz="6000" dirty="0"/>
              <a:t>Cheat Sheet for Running Java Project in Eclipse  https://www.eclipse.org/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22243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64" tIns="46033" rIns="92064" bIns="46033"/>
          <a:lstStyle/>
          <a:p>
            <a:r>
              <a:rPr lang="en-US" sz="3200" b="0" i="1" dirty="0"/>
              <a:t>Cheat Sheet for Running Java Project in Eclipse </a:t>
            </a:r>
            <a:br>
              <a:rPr lang="en-US" dirty="0"/>
            </a:br>
            <a:r>
              <a:rPr kumimoji="0" lang="en-US" dirty="0"/>
              <a:t>Write, Compile, Execute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0813" y="1447092"/>
            <a:ext cx="5867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800" dirty="0"/>
              <a:t>Start Eclipse from the </a:t>
            </a:r>
            <a:r>
              <a:rPr lang="en-US" sz="1800" dirty="0" err="1"/>
              <a:t>CSLab</a:t>
            </a:r>
            <a:r>
              <a:rPr lang="en-US" sz="1800" dirty="0"/>
              <a:t> Menu (or install yourself)</a:t>
            </a:r>
          </a:p>
          <a:p>
            <a:pPr marL="342900" indent="-342900">
              <a:buAutoNum type="arabicPeriod"/>
            </a:pPr>
            <a:r>
              <a:rPr lang="en-US" sz="1800" dirty="0"/>
              <a:t>Select a directory at your H: drive as the workspace</a:t>
            </a:r>
          </a:p>
          <a:p>
            <a:pPr marL="342900" indent="-342900">
              <a:buAutoNum type="arabicPeriod"/>
            </a:pPr>
            <a:endParaRPr lang="en-US" sz="1800" dirty="0"/>
          </a:p>
          <a:p>
            <a:pPr marL="342900" indent="-342900">
              <a:buAutoNum type="arabicPeriod"/>
            </a:pPr>
            <a:endParaRPr lang="en-US" sz="1800" dirty="0"/>
          </a:p>
          <a:p>
            <a:pPr marL="342900" indent="-342900">
              <a:buAutoNum type="arabicPeriod"/>
            </a:pPr>
            <a:endParaRPr lang="en-US" sz="1800" dirty="0"/>
          </a:p>
          <a:p>
            <a:pPr marL="342900" indent="-342900">
              <a:buAutoNum type="arabicPeriod"/>
            </a:pPr>
            <a:endParaRPr lang="en-US" sz="1800" dirty="0"/>
          </a:p>
          <a:p>
            <a:pPr marL="342900" indent="-342900">
              <a:buAutoNum type="arabicPeriod"/>
            </a:pPr>
            <a:endParaRPr lang="en-US" sz="1800" dirty="0"/>
          </a:p>
          <a:p>
            <a:pPr marL="342900" indent="-342900">
              <a:buAutoNum type="arabicPeriod"/>
            </a:pPr>
            <a:endParaRPr lang="en-US" sz="1800" dirty="0"/>
          </a:p>
          <a:p>
            <a:pPr marL="342900" indent="-342900">
              <a:buAutoNum type="arabicPeriod"/>
            </a:pP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Select File-&gt;New-&gt;Java Project</a:t>
            </a:r>
          </a:p>
          <a:p>
            <a:pPr marL="342900" indent="-342900">
              <a:buAutoNum type="arabicPeriod"/>
            </a:pPr>
            <a:r>
              <a:rPr lang="en-US" sz="1800" dirty="0"/>
              <a:t>Type “</a:t>
            </a:r>
            <a:r>
              <a:rPr lang="en-US" sz="1800" b="1" dirty="0"/>
              <a:t>Lab1</a:t>
            </a:r>
            <a:r>
              <a:rPr lang="en-US" sz="1800" dirty="0"/>
              <a:t>” as the </a:t>
            </a:r>
            <a:r>
              <a:rPr lang="en-US" sz="1800" b="1" dirty="0"/>
              <a:t>Project Name </a:t>
            </a:r>
            <a:r>
              <a:rPr lang="en-US" sz="1800" dirty="0"/>
              <a:t>and then press “Finish”.</a:t>
            </a:r>
          </a:p>
          <a:p>
            <a:pPr marL="342900" indent="-342900">
              <a:buAutoNum type="arabicPeriod"/>
            </a:pPr>
            <a:r>
              <a:rPr lang="en-US" sz="1800" dirty="0"/>
              <a:t>Right click the “Lab1” project. Select New-&gt;Class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13412" y="1523288"/>
            <a:ext cx="418941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6"/>
            </a:pPr>
            <a:r>
              <a:rPr lang="en-US" sz="1800" dirty="0"/>
              <a:t>Type </a:t>
            </a:r>
            <a:r>
              <a:rPr lang="en-US" sz="1800" b="1" dirty="0" err="1"/>
              <a:t>HelloWorld</a:t>
            </a:r>
            <a:r>
              <a:rPr lang="en-US" sz="1800" dirty="0"/>
              <a:t>  in the Name field (note the Title Case and no space in between), and then press [Finish]</a:t>
            </a:r>
          </a:p>
          <a:p>
            <a:pPr marL="342900" indent="-342900">
              <a:buFont typeface="+mj-lt"/>
              <a:buAutoNum type="arabicPeriod" startAt="6"/>
            </a:pPr>
            <a:endParaRPr lang="en-US" sz="1800" dirty="0"/>
          </a:p>
          <a:p>
            <a:pPr marL="342900" indent="-342900">
              <a:buFont typeface="+mj-lt"/>
              <a:buAutoNum type="arabicPeriod" startAt="6"/>
            </a:pPr>
            <a:endParaRPr lang="en-US" sz="1800" dirty="0"/>
          </a:p>
          <a:p>
            <a:pPr marL="342900" indent="-342900">
              <a:buFont typeface="+mj-lt"/>
              <a:buAutoNum type="arabicPeriod" startAt="6"/>
            </a:pPr>
            <a:endParaRPr lang="en-US" sz="1800" dirty="0"/>
          </a:p>
          <a:p>
            <a:pPr marL="342900" indent="-342900">
              <a:buFont typeface="+mj-lt"/>
              <a:buAutoNum type="arabicPeriod" startAt="6"/>
            </a:pPr>
            <a:endParaRPr lang="en-US" sz="1800" dirty="0"/>
          </a:p>
          <a:p>
            <a:pPr marL="342900" indent="-342900">
              <a:buFont typeface="+mj-lt"/>
              <a:buAutoNum type="arabicPeriod" startAt="6"/>
            </a:pPr>
            <a:endParaRPr lang="en-US" sz="1800" dirty="0"/>
          </a:p>
          <a:p>
            <a:pPr marL="342900" indent="-342900">
              <a:buFont typeface="+mj-lt"/>
              <a:buAutoNum type="arabicPeriod" startAt="6"/>
            </a:pPr>
            <a:r>
              <a:rPr lang="en-US" sz="1800" dirty="0"/>
              <a:t>Copy the code in the next slide into the </a:t>
            </a:r>
            <a:r>
              <a:rPr lang="en-US" sz="1800" b="1" i="1" dirty="0"/>
              <a:t>HelloWorld.java</a:t>
            </a:r>
            <a:r>
              <a:rPr lang="en-US" sz="1800" dirty="0"/>
              <a:t> panel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sz="1800" dirty="0"/>
              <a:t>Press the [Run] button on the toolbar</a:t>
            </a:r>
          </a:p>
          <a:p>
            <a:pPr marL="342900" indent="-342900">
              <a:buFont typeface="+mj-lt"/>
              <a:buAutoNum type="arabicPeriod" startAt="6"/>
            </a:pPr>
            <a:endParaRPr lang="en-US" sz="1800" dirty="0"/>
          </a:p>
          <a:p>
            <a:pPr marL="342900" indent="-342900">
              <a:buFont typeface="+mj-lt"/>
              <a:buAutoNum type="arabicPeriod" startAt="6"/>
            </a:pPr>
            <a:endParaRPr lang="en-US" sz="1800" dirty="0"/>
          </a:p>
          <a:p>
            <a:pPr marL="342900" indent="-342900">
              <a:buFont typeface="+mj-lt"/>
              <a:buAutoNum type="arabicPeriod" startAt="6"/>
            </a:pPr>
            <a:endParaRPr lang="en-US" sz="1800" dirty="0"/>
          </a:p>
          <a:p>
            <a:pPr marL="342900" indent="-342900">
              <a:buFont typeface="+mj-lt"/>
              <a:buAutoNum type="arabicPeriod" startAt="6"/>
            </a:pPr>
            <a:endParaRPr lang="en-US" sz="1800" dirty="0"/>
          </a:p>
          <a:p>
            <a:pPr marL="342900" indent="-342900">
              <a:buFont typeface="+mj-lt"/>
              <a:buAutoNum type="arabicPeriod" startAt="6"/>
            </a:pPr>
            <a:r>
              <a:rPr lang="en-US" sz="1800" dirty="0"/>
              <a:t>Check the output in the Console panel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3" y="5210175"/>
            <a:ext cx="4876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261" y="2527862"/>
            <a:ext cx="1790700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213" y="4572000"/>
            <a:ext cx="3810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413" y="6047603"/>
            <a:ext cx="2895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E158E1B-A6F8-A943-86C7-C0BDAF9B4F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812" y="2057400"/>
            <a:ext cx="3640136" cy="185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134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22E405-65AD-43B5-948C-A76010E6A4D5}" type="slidenum">
              <a:rPr lang="en-US"/>
              <a:pPr/>
              <a:t>88</a:t>
            </a:fld>
            <a:endParaRPr lang="en-US" sz="1400"/>
          </a:p>
        </p:txBody>
      </p:sp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0" i="1" dirty="0"/>
              <a:t>Cheat Sheet for Running Java Project in Eclipse</a:t>
            </a:r>
            <a:br>
              <a:rPr kumimoji="0" lang="en-US" dirty="0"/>
            </a:br>
            <a:r>
              <a:rPr kumimoji="0" lang="en-US" dirty="0"/>
              <a:t>Hello World </a:t>
            </a:r>
          </a:p>
        </p:txBody>
      </p:sp>
      <p:sp>
        <p:nvSpPr>
          <p:cNvPr id="98308" name="Text Box 4"/>
          <p:cNvSpPr txBox="1">
            <a:spLocks noChangeArrowheads="1"/>
          </p:cNvSpPr>
          <p:nvPr/>
        </p:nvSpPr>
        <p:spPr bwMode="auto">
          <a:xfrm>
            <a:off x="3808412" y="5060391"/>
            <a:ext cx="2388026" cy="349815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lIns="102590" tIns="51296" rIns="102590" bIns="51296">
            <a:spAutoFit/>
          </a:bodyPr>
          <a:lstStyle/>
          <a:p>
            <a:pPr defTabSz="1019175">
              <a:spcBef>
                <a:spcPct val="50000"/>
              </a:spcBef>
            </a:pPr>
            <a:r>
              <a:rPr kumimoji="1" lang="en-US" sz="1600" b="1" dirty="0">
                <a:latin typeface="Courier New" pitchFamily="-96" charset="0"/>
              </a:rPr>
              <a:t>HelloWorld.java</a:t>
            </a:r>
          </a:p>
        </p:txBody>
      </p:sp>
      <p:sp>
        <p:nvSpPr>
          <p:cNvPr id="98309" name="Rectangle 5"/>
          <p:cNvSpPr>
            <a:spLocks noChangeArrowheads="1"/>
          </p:cNvSpPr>
          <p:nvPr/>
        </p:nvSpPr>
        <p:spPr bwMode="auto">
          <a:xfrm>
            <a:off x="1598615" y="2240991"/>
            <a:ext cx="6431678" cy="26828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182880" tIns="182880" rIns="182880" bIns="182880"/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kumimoji="1" lang="en-US" sz="1600" b="1" i="1" dirty="0">
                <a:solidFill>
                  <a:schemeClr val="hlink"/>
                </a:solidFill>
                <a:latin typeface="Courier New" pitchFamily="-96" charset="0"/>
              </a:rPr>
              <a:t>/*******************************************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kumimoji="1" lang="en-US" sz="1600" b="1" i="1" dirty="0">
                <a:solidFill>
                  <a:schemeClr val="hlink"/>
                </a:solidFill>
                <a:latin typeface="Courier New" pitchFamily="-96" charset="0"/>
              </a:rPr>
              <a:t> * Prints "Hello, World"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kumimoji="1" lang="en-US" sz="1600" b="1" i="1" dirty="0">
                <a:solidFill>
                  <a:schemeClr val="hlink"/>
                </a:solidFill>
                <a:latin typeface="Courier New" pitchFamily="-96" charset="0"/>
              </a:rPr>
              <a:t> * Everyone's first Java program.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kumimoji="1" lang="en-US" sz="1600" b="1" i="1" dirty="0">
                <a:solidFill>
                  <a:schemeClr val="hlink"/>
                </a:solidFill>
                <a:latin typeface="Courier New" pitchFamily="-96" charset="0"/>
              </a:rPr>
              <a:t> *******************************************/</a:t>
            </a:r>
            <a:endParaRPr kumimoji="1" lang="en-US" sz="1600" b="1" i="1" dirty="0">
              <a:solidFill>
                <a:srgbClr val="006600"/>
              </a:solidFill>
              <a:latin typeface="Courier New" pitchFamily="-96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endParaRPr kumimoji="1" lang="en-US" sz="1600" b="1" dirty="0">
              <a:solidFill>
                <a:srgbClr val="006600"/>
              </a:solidFill>
              <a:latin typeface="Courier New" pitchFamily="-96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kumimoji="1" lang="en-US" sz="1600" b="1" dirty="0">
                <a:solidFill>
                  <a:srgbClr val="0000FF"/>
                </a:solidFill>
                <a:latin typeface="Courier New" pitchFamily="-96" charset="0"/>
              </a:rPr>
              <a:t>public</a:t>
            </a:r>
            <a:r>
              <a:rPr kumimoji="1" lang="en-US" sz="1600" b="1" dirty="0">
                <a:solidFill>
                  <a:srgbClr val="000000"/>
                </a:solidFill>
                <a:latin typeface="Courier New" pitchFamily="-96" charset="0"/>
              </a:rPr>
              <a:t> </a:t>
            </a:r>
            <a:r>
              <a:rPr kumimoji="1" lang="en-US" sz="1600" b="1" dirty="0">
                <a:solidFill>
                  <a:srgbClr val="0000FF"/>
                </a:solidFill>
                <a:latin typeface="Courier New" pitchFamily="-96" charset="0"/>
              </a:rPr>
              <a:t>class</a:t>
            </a:r>
            <a:r>
              <a:rPr kumimoji="1" lang="en-US" sz="1600" b="1" dirty="0">
                <a:solidFill>
                  <a:srgbClr val="000000"/>
                </a:solidFill>
                <a:latin typeface="Courier New" pitchFamily="-96" charset="0"/>
              </a:rPr>
              <a:t> </a:t>
            </a:r>
            <a:r>
              <a:rPr kumimoji="1" lang="en-US" sz="1600" b="1" dirty="0" err="1">
                <a:solidFill>
                  <a:srgbClr val="000000"/>
                </a:solidFill>
                <a:latin typeface="Courier New" pitchFamily="-96" charset="0"/>
              </a:rPr>
              <a:t>HelloWorld</a:t>
            </a:r>
            <a:r>
              <a:rPr kumimoji="1" lang="en-US" sz="1600" b="1" dirty="0">
                <a:solidFill>
                  <a:srgbClr val="000000"/>
                </a:solidFill>
                <a:latin typeface="Courier New" pitchFamily="-96" charset="0"/>
              </a:rPr>
              <a:t> {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kumimoji="1" lang="en-US" sz="1600" b="1" dirty="0">
                <a:solidFill>
                  <a:srgbClr val="000000"/>
                </a:solidFill>
                <a:latin typeface="Courier New" pitchFamily="-96" charset="0"/>
              </a:rPr>
              <a:t>   </a:t>
            </a:r>
            <a:r>
              <a:rPr kumimoji="1" lang="en-US" sz="1600" b="1" dirty="0">
                <a:solidFill>
                  <a:srgbClr val="0000FF"/>
                </a:solidFill>
                <a:latin typeface="Courier New" pitchFamily="-96" charset="0"/>
              </a:rPr>
              <a:t>public</a:t>
            </a:r>
            <a:r>
              <a:rPr kumimoji="1" lang="en-US" sz="1600" b="1" dirty="0">
                <a:solidFill>
                  <a:srgbClr val="000000"/>
                </a:solidFill>
                <a:latin typeface="Courier New" pitchFamily="-96" charset="0"/>
              </a:rPr>
              <a:t> </a:t>
            </a:r>
            <a:r>
              <a:rPr kumimoji="1" lang="en-US" sz="1600" b="1" dirty="0">
                <a:solidFill>
                  <a:srgbClr val="0000FF"/>
                </a:solidFill>
                <a:latin typeface="Courier New" pitchFamily="-96" charset="0"/>
              </a:rPr>
              <a:t>static</a:t>
            </a:r>
            <a:r>
              <a:rPr kumimoji="1" lang="en-US" sz="1600" b="1" dirty="0">
                <a:solidFill>
                  <a:srgbClr val="000000"/>
                </a:solidFill>
                <a:latin typeface="Courier New" pitchFamily="-96" charset="0"/>
              </a:rPr>
              <a:t> </a:t>
            </a:r>
            <a:r>
              <a:rPr kumimoji="1" lang="en-US" sz="1600" b="1" dirty="0">
                <a:solidFill>
                  <a:srgbClr val="0000FF"/>
                </a:solidFill>
                <a:latin typeface="Courier New" pitchFamily="-96" charset="0"/>
              </a:rPr>
              <a:t>void</a:t>
            </a:r>
            <a:r>
              <a:rPr kumimoji="1" lang="en-US" sz="1600" b="1" dirty="0">
                <a:solidFill>
                  <a:srgbClr val="000000"/>
                </a:solidFill>
                <a:latin typeface="Courier New" pitchFamily="-96" charset="0"/>
              </a:rPr>
              <a:t> main</a:t>
            </a:r>
            <a:r>
              <a:rPr kumimoji="1" lang="en-US" sz="1600" b="1" dirty="0">
                <a:solidFill>
                  <a:srgbClr val="9A1900"/>
                </a:solidFill>
                <a:latin typeface="Courier New" pitchFamily="-96" charset="0"/>
              </a:rPr>
              <a:t>(</a:t>
            </a:r>
            <a:r>
              <a:rPr kumimoji="1" lang="en-US" sz="1600" b="1" dirty="0">
                <a:solidFill>
                  <a:srgbClr val="000000"/>
                </a:solidFill>
                <a:latin typeface="Courier New" pitchFamily="-96" charset="0"/>
              </a:rPr>
              <a:t>String</a:t>
            </a:r>
            <a:r>
              <a:rPr kumimoji="1" lang="en-US" sz="1600" b="1" dirty="0">
                <a:solidFill>
                  <a:srgbClr val="9A1900"/>
                </a:solidFill>
                <a:latin typeface="Courier New" pitchFamily="-96" charset="0"/>
              </a:rPr>
              <a:t>[]</a:t>
            </a:r>
            <a:r>
              <a:rPr kumimoji="1" lang="en-US" sz="1600" b="1" dirty="0">
                <a:solidFill>
                  <a:srgbClr val="000000"/>
                </a:solidFill>
                <a:latin typeface="Courier New" pitchFamily="-96" charset="0"/>
              </a:rPr>
              <a:t> </a:t>
            </a:r>
            <a:r>
              <a:rPr kumimoji="1" lang="en-US" sz="1600" b="1" dirty="0" err="1">
                <a:solidFill>
                  <a:srgbClr val="000000"/>
                </a:solidFill>
                <a:latin typeface="Courier New" pitchFamily="-96" charset="0"/>
              </a:rPr>
              <a:t>args</a:t>
            </a:r>
            <a:r>
              <a:rPr kumimoji="1" lang="en-US" sz="1600" b="1" dirty="0">
                <a:solidFill>
                  <a:srgbClr val="9A1900"/>
                </a:solidFill>
                <a:latin typeface="Courier New" pitchFamily="-96" charset="0"/>
              </a:rPr>
              <a:t>)</a:t>
            </a:r>
            <a:r>
              <a:rPr kumimoji="1" lang="en-US" sz="1600" b="1" dirty="0">
                <a:solidFill>
                  <a:srgbClr val="000000"/>
                </a:solidFill>
                <a:latin typeface="Courier New" pitchFamily="-96" charset="0"/>
              </a:rPr>
              <a:t> {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kumimoji="1" lang="en-US" sz="1600" b="1" dirty="0">
                <a:solidFill>
                  <a:srgbClr val="000000"/>
                </a:solidFill>
                <a:latin typeface="Courier New" pitchFamily="-96" charset="0"/>
              </a:rPr>
              <a:t>      </a:t>
            </a:r>
            <a:r>
              <a:rPr kumimoji="1" lang="en-US" sz="1600" b="1" dirty="0" err="1">
                <a:solidFill>
                  <a:srgbClr val="000000"/>
                </a:solidFill>
                <a:latin typeface="Courier New" pitchFamily="-96" charset="0"/>
              </a:rPr>
              <a:t>System</a:t>
            </a:r>
            <a:r>
              <a:rPr kumimoji="1" lang="en-US" sz="1600" b="1" dirty="0" err="1">
                <a:solidFill>
                  <a:srgbClr val="9A1900"/>
                </a:solidFill>
                <a:latin typeface="Courier New" pitchFamily="-96" charset="0"/>
              </a:rPr>
              <a:t>.</a:t>
            </a:r>
            <a:r>
              <a:rPr kumimoji="1" lang="en-US" sz="1600" b="1" dirty="0" err="1">
                <a:solidFill>
                  <a:srgbClr val="000000"/>
                </a:solidFill>
                <a:latin typeface="Courier New" pitchFamily="-96" charset="0"/>
              </a:rPr>
              <a:t>out</a:t>
            </a:r>
            <a:r>
              <a:rPr kumimoji="1" lang="en-US" sz="1600" b="1" dirty="0" err="1">
                <a:solidFill>
                  <a:srgbClr val="9A1900"/>
                </a:solidFill>
                <a:latin typeface="Courier New" pitchFamily="-96" charset="0"/>
              </a:rPr>
              <a:t>.</a:t>
            </a:r>
            <a:r>
              <a:rPr kumimoji="1" lang="en-US" sz="1600" b="1" dirty="0" err="1">
                <a:solidFill>
                  <a:srgbClr val="000000"/>
                </a:solidFill>
                <a:latin typeface="Courier New" pitchFamily="-96" charset="0"/>
              </a:rPr>
              <a:t>println</a:t>
            </a:r>
            <a:r>
              <a:rPr kumimoji="1" lang="en-US" sz="1600" b="1" dirty="0">
                <a:solidFill>
                  <a:srgbClr val="9A1900"/>
                </a:solidFill>
                <a:latin typeface="Courier New" pitchFamily="-96" charset="0"/>
              </a:rPr>
              <a:t>(</a:t>
            </a:r>
            <a:r>
              <a:rPr kumimoji="1" lang="en-US" sz="1600" b="1" dirty="0">
                <a:solidFill>
                  <a:srgbClr val="990000"/>
                </a:solidFill>
                <a:latin typeface="Courier New" pitchFamily="-96" charset="0"/>
              </a:rPr>
              <a:t>"Hello, World"</a:t>
            </a:r>
            <a:r>
              <a:rPr kumimoji="1" lang="en-US" sz="1600" b="1" dirty="0">
                <a:solidFill>
                  <a:srgbClr val="9A1900"/>
                </a:solidFill>
                <a:latin typeface="Courier New" pitchFamily="-96" charset="0"/>
              </a:rPr>
              <a:t>);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kumimoji="1" lang="en-US" sz="1600" b="1" dirty="0">
                <a:solidFill>
                  <a:srgbClr val="9A1900"/>
                </a:solidFill>
                <a:latin typeface="Courier New" pitchFamily="-96" charset="0"/>
              </a:rPr>
              <a:t>   </a:t>
            </a:r>
            <a:r>
              <a:rPr kumimoji="1" lang="en-US" sz="1600" b="1" dirty="0">
                <a:solidFill>
                  <a:srgbClr val="000000"/>
                </a:solidFill>
                <a:latin typeface="Courier New" pitchFamily="-96" charset="0"/>
              </a:rPr>
              <a:t>}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kumimoji="1" lang="en-US" sz="1600" b="1" dirty="0">
                <a:solidFill>
                  <a:srgbClr val="000000"/>
                </a:solidFill>
                <a:latin typeface="Courier New" pitchFamily="-96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227015" y="1447800"/>
            <a:ext cx="85343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Note: filename must match the name of the class.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D991885A-A2DA-4D95-9225-76614B48B055}"/>
              </a:ext>
            </a:extLst>
          </p:cNvPr>
          <p:cNvSpPr/>
          <p:nvPr/>
        </p:nvSpPr>
        <p:spPr bwMode="auto">
          <a:xfrm>
            <a:off x="8228012" y="2240991"/>
            <a:ext cx="304800" cy="1188009"/>
          </a:xfrm>
          <a:prstGeom prst="rightBrac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HK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062922-9BCF-4A52-A3E4-C562545F4F4E}"/>
              </a:ext>
            </a:extLst>
          </p:cNvPr>
          <p:cNvSpPr txBox="1"/>
          <p:nvPr/>
        </p:nvSpPr>
        <p:spPr>
          <a:xfrm>
            <a:off x="4037012" y="5818257"/>
            <a:ext cx="5207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2000" dirty="0"/>
              <a:t>It is a common practice to use the first comment to describe the purpose of the Java class.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C243CDE4-228E-4DAA-B0F9-D7B96E9BF87D}"/>
              </a:ext>
            </a:extLst>
          </p:cNvPr>
          <p:cNvCxnSpPr>
            <a:stCxn id="3" idx="3"/>
          </p:cNvCxnSpPr>
          <p:nvPr/>
        </p:nvCxnSpPr>
        <p:spPr bwMode="auto">
          <a:xfrm flipH="1" flipV="1">
            <a:off x="8761414" y="2819400"/>
            <a:ext cx="483024" cy="3352800"/>
          </a:xfrm>
          <a:prstGeom prst="bentConnector4">
            <a:avLst>
              <a:gd name="adj1" fmla="val -47327"/>
              <a:gd name="adj2" fmla="val 100254"/>
            </a:avLst>
          </a:prstGeom>
          <a:ln>
            <a:headEnd type="none" w="sm" len="sm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30806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03212" y="1875994"/>
            <a:ext cx="8991600" cy="497982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182880" rIns="92075" bIns="91440">
            <a:spAutoFit/>
          </a:bodyPr>
          <a:lstStyle/>
          <a:p>
            <a:r>
              <a:rPr kumimoji="1" lang="en-US" sz="1600" b="1" dirty="0">
                <a:solidFill>
                  <a:srgbClr val="0000FF"/>
                </a:solidFill>
                <a:latin typeface="Courier New" pitchFamily="-48" charset="0"/>
              </a:rPr>
              <a:t>public</a:t>
            </a:r>
            <a:r>
              <a:rPr kumimoji="1" lang="en-US" sz="1600" b="1" dirty="0">
                <a:latin typeface="Courier New" pitchFamily="-48" charset="0"/>
              </a:rPr>
              <a:t> </a:t>
            </a:r>
            <a:r>
              <a:rPr kumimoji="1" lang="en-US" sz="1600" b="1" dirty="0">
                <a:solidFill>
                  <a:srgbClr val="0000FF"/>
                </a:solidFill>
                <a:latin typeface="Courier New" pitchFamily="-48" charset="0"/>
              </a:rPr>
              <a:t>class</a:t>
            </a:r>
            <a:r>
              <a:rPr kumimoji="1" lang="en-US" sz="1600" b="1" dirty="0">
                <a:latin typeface="Courier New" pitchFamily="-48" charset="0"/>
              </a:rPr>
              <a:t> Quadratic </a:t>
            </a:r>
            <a:r>
              <a:rPr kumimoji="1" lang="en-US" sz="1600" b="1" dirty="0">
                <a:solidFill>
                  <a:srgbClr val="000000"/>
                </a:solidFill>
                <a:latin typeface="Courier New" pitchFamily="-48" charset="0"/>
              </a:rPr>
              <a:t>{</a:t>
            </a:r>
          </a:p>
          <a:p>
            <a:r>
              <a:rPr kumimoji="1" lang="en-US" sz="1600" b="1" dirty="0">
                <a:solidFill>
                  <a:srgbClr val="000000"/>
                </a:solidFill>
                <a:latin typeface="Courier New" pitchFamily="-48" charset="0"/>
              </a:rPr>
              <a:t>   </a:t>
            </a:r>
            <a:r>
              <a:rPr kumimoji="1" lang="en-US" sz="1600" b="1" dirty="0">
                <a:solidFill>
                  <a:srgbClr val="0000FF"/>
                </a:solidFill>
                <a:latin typeface="Courier New" pitchFamily="-48" charset="0"/>
              </a:rPr>
              <a:t>public</a:t>
            </a:r>
            <a:r>
              <a:rPr kumimoji="1" lang="en-US" sz="1600" b="1" dirty="0">
                <a:latin typeface="Courier New" pitchFamily="-48" charset="0"/>
              </a:rPr>
              <a:t> </a:t>
            </a:r>
            <a:r>
              <a:rPr kumimoji="1" lang="en-US" sz="1600" b="1" dirty="0">
                <a:solidFill>
                  <a:srgbClr val="0000FF"/>
                </a:solidFill>
                <a:latin typeface="Courier New" pitchFamily="-48" charset="0"/>
              </a:rPr>
              <a:t>static</a:t>
            </a:r>
            <a:r>
              <a:rPr kumimoji="1" lang="en-US" sz="1600" b="1" dirty="0">
                <a:latin typeface="Courier New" pitchFamily="-48" charset="0"/>
              </a:rPr>
              <a:t> </a:t>
            </a:r>
            <a:r>
              <a:rPr kumimoji="1" lang="en-US" sz="1600" b="1" dirty="0">
                <a:solidFill>
                  <a:srgbClr val="0000FF"/>
                </a:solidFill>
                <a:latin typeface="Courier New" pitchFamily="-48" charset="0"/>
              </a:rPr>
              <a:t>void</a:t>
            </a:r>
            <a:r>
              <a:rPr kumimoji="1" lang="en-US" sz="1600" b="1" dirty="0">
                <a:latin typeface="Courier New" pitchFamily="-48" charset="0"/>
              </a:rPr>
              <a:t> </a:t>
            </a:r>
            <a:r>
              <a:rPr kumimoji="1" lang="en-US" sz="1600" b="1" dirty="0">
                <a:solidFill>
                  <a:srgbClr val="000000"/>
                </a:solidFill>
                <a:latin typeface="Courier New" pitchFamily="-48" charset="0"/>
              </a:rPr>
              <a:t>main</a:t>
            </a:r>
            <a:r>
              <a:rPr kumimoji="1" lang="en-US" sz="1600" b="1" dirty="0">
                <a:solidFill>
                  <a:srgbClr val="9A1900"/>
                </a:solidFill>
                <a:latin typeface="Courier New" pitchFamily="-48" charset="0"/>
              </a:rPr>
              <a:t>(</a:t>
            </a:r>
            <a:r>
              <a:rPr kumimoji="1" lang="en-US" sz="1600" b="1" dirty="0">
                <a:latin typeface="Courier New" pitchFamily="-48" charset="0"/>
              </a:rPr>
              <a:t>String</a:t>
            </a:r>
            <a:r>
              <a:rPr kumimoji="1" lang="en-US" sz="1600" b="1" dirty="0">
                <a:solidFill>
                  <a:srgbClr val="9A1900"/>
                </a:solidFill>
                <a:latin typeface="Courier New" pitchFamily="-48" charset="0"/>
              </a:rPr>
              <a:t>[]</a:t>
            </a:r>
            <a:r>
              <a:rPr kumimoji="1" lang="en-US" sz="1600" b="1" dirty="0">
                <a:latin typeface="Courier New" pitchFamily="-48" charset="0"/>
              </a:rPr>
              <a:t> </a:t>
            </a:r>
            <a:r>
              <a:rPr kumimoji="1" lang="en-US" sz="1600" b="1" dirty="0" err="1">
                <a:latin typeface="Courier New" pitchFamily="-48" charset="0"/>
              </a:rPr>
              <a:t>args</a:t>
            </a:r>
            <a:r>
              <a:rPr kumimoji="1" lang="en-US" sz="1600" b="1" dirty="0">
                <a:solidFill>
                  <a:srgbClr val="9A1900"/>
                </a:solidFill>
                <a:latin typeface="Courier New" pitchFamily="-48" charset="0"/>
              </a:rPr>
              <a:t>)</a:t>
            </a:r>
            <a:r>
              <a:rPr kumimoji="1" lang="en-US" sz="1600" b="1" dirty="0">
                <a:latin typeface="Courier New" pitchFamily="-48" charset="0"/>
              </a:rPr>
              <a:t> </a:t>
            </a:r>
            <a:r>
              <a:rPr kumimoji="1" lang="en-US" sz="1600" b="1" dirty="0">
                <a:solidFill>
                  <a:srgbClr val="000000"/>
                </a:solidFill>
                <a:latin typeface="Courier New" pitchFamily="-48" charset="0"/>
              </a:rPr>
              <a:t>{</a:t>
            </a:r>
          </a:p>
          <a:p>
            <a:pPr>
              <a:lnSpc>
                <a:spcPct val="50000"/>
              </a:lnSpc>
            </a:pPr>
            <a:endParaRPr kumimoji="1" lang="en-US" sz="1600" b="1" dirty="0">
              <a:solidFill>
                <a:srgbClr val="000000"/>
              </a:solidFill>
              <a:latin typeface="Courier New" pitchFamily="-48" charset="0"/>
            </a:endParaRPr>
          </a:p>
          <a:p>
            <a:r>
              <a:rPr kumimoji="1" lang="en-US" sz="1600" b="1" dirty="0">
                <a:solidFill>
                  <a:srgbClr val="000000"/>
                </a:solidFill>
                <a:latin typeface="Courier New" pitchFamily="-48" charset="0"/>
              </a:rPr>
              <a:t>      </a:t>
            </a:r>
            <a:r>
              <a:rPr kumimoji="1" lang="en-US" sz="1600" b="1" dirty="0">
                <a:solidFill>
                  <a:schemeClr val="hlink"/>
                </a:solidFill>
                <a:latin typeface="Courier New" pitchFamily="-48" charset="0"/>
              </a:rPr>
              <a:t>// parse coefficients from command-line</a:t>
            </a:r>
          </a:p>
          <a:p>
            <a:r>
              <a:rPr kumimoji="1" lang="en-US" sz="1600" b="1" dirty="0">
                <a:solidFill>
                  <a:srgbClr val="0000FF"/>
                </a:solidFill>
                <a:latin typeface="Courier New" pitchFamily="-48" charset="0"/>
              </a:rPr>
              <a:t>      double</a:t>
            </a:r>
            <a:r>
              <a:rPr kumimoji="1" lang="en-US" sz="1600" b="1" dirty="0">
                <a:latin typeface="Courier New" pitchFamily="-48" charset="0"/>
              </a:rPr>
              <a:t> b </a:t>
            </a:r>
            <a:r>
              <a:rPr kumimoji="1" lang="en-US" sz="1600" b="1" dirty="0">
                <a:solidFill>
                  <a:srgbClr val="9A1900"/>
                </a:solidFill>
                <a:latin typeface="Courier New" pitchFamily="-48" charset="0"/>
              </a:rPr>
              <a:t>=</a:t>
            </a:r>
            <a:r>
              <a:rPr kumimoji="1" lang="en-US" sz="1600" b="1" dirty="0">
                <a:latin typeface="Courier New" pitchFamily="-48" charset="0"/>
              </a:rPr>
              <a:t> </a:t>
            </a:r>
            <a:r>
              <a:rPr kumimoji="1" lang="en-US" sz="1600" b="1" dirty="0" err="1">
                <a:latin typeface="Courier New" pitchFamily="-48" charset="0"/>
              </a:rPr>
              <a:t>Double</a:t>
            </a:r>
            <a:r>
              <a:rPr kumimoji="1" lang="en-US" sz="1600" b="1" dirty="0" err="1">
                <a:solidFill>
                  <a:srgbClr val="9A1900"/>
                </a:solidFill>
                <a:latin typeface="Courier New" pitchFamily="-48" charset="0"/>
              </a:rPr>
              <a:t>.</a:t>
            </a:r>
            <a:r>
              <a:rPr kumimoji="1" lang="en-US" sz="1600" b="1" dirty="0" err="1">
                <a:solidFill>
                  <a:srgbClr val="000000"/>
                </a:solidFill>
                <a:latin typeface="Courier New" pitchFamily="-48" charset="0"/>
              </a:rPr>
              <a:t>parseDouble</a:t>
            </a:r>
            <a:r>
              <a:rPr kumimoji="1" lang="en-US" sz="1600" b="1" dirty="0">
                <a:solidFill>
                  <a:srgbClr val="9A1900"/>
                </a:solidFill>
                <a:latin typeface="Courier New" pitchFamily="-48" charset="0"/>
              </a:rPr>
              <a:t>(</a:t>
            </a:r>
            <a:r>
              <a:rPr kumimoji="1" lang="en-US" sz="1600" b="1" dirty="0" err="1">
                <a:latin typeface="Courier New" pitchFamily="-48" charset="0"/>
              </a:rPr>
              <a:t>args</a:t>
            </a:r>
            <a:r>
              <a:rPr kumimoji="1" lang="en-US" sz="1600" b="1" dirty="0">
                <a:solidFill>
                  <a:srgbClr val="9A1900"/>
                </a:solidFill>
                <a:latin typeface="Courier New" pitchFamily="-48" charset="0"/>
              </a:rPr>
              <a:t>[</a:t>
            </a:r>
            <a:r>
              <a:rPr kumimoji="1" lang="en-US" sz="1600" b="1" dirty="0">
                <a:solidFill>
                  <a:srgbClr val="993399"/>
                </a:solidFill>
                <a:latin typeface="Courier New" pitchFamily="-48" charset="0"/>
              </a:rPr>
              <a:t>0</a:t>
            </a:r>
            <a:r>
              <a:rPr kumimoji="1" lang="en-US" sz="1600" b="1" dirty="0">
                <a:solidFill>
                  <a:srgbClr val="9A1900"/>
                </a:solidFill>
                <a:latin typeface="Courier New" pitchFamily="-48" charset="0"/>
              </a:rPr>
              <a:t>]);</a:t>
            </a:r>
          </a:p>
          <a:p>
            <a:r>
              <a:rPr kumimoji="1" lang="en-US" sz="1600" b="1" dirty="0">
                <a:solidFill>
                  <a:srgbClr val="9A1900"/>
                </a:solidFill>
                <a:latin typeface="Courier New" pitchFamily="-48" charset="0"/>
              </a:rPr>
              <a:t>      </a:t>
            </a:r>
            <a:r>
              <a:rPr kumimoji="1" lang="en-US" sz="1600" b="1" dirty="0">
                <a:solidFill>
                  <a:srgbClr val="0000FF"/>
                </a:solidFill>
                <a:latin typeface="Courier New" pitchFamily="-48" charset="0"/>
              </a:rPr>
              <a:t>double</a:t>
            </a:r>
            <a:r>
              <a:rPr kumimoji="1" lang="en-US" sz="1600" b="1" dirty="0">
                <a:latin typeface="Courier New" pitchFamily="-48" charset="0"/>
              </a:rPr>
              <a:t> c </a:t>
            </a:r>
            <a:r>
              <a:rPr kumimoji="1" lang="en-US" sz="1600" b="1" dirty="0">
                <a:solidFill>
                  <a:srgbClr val="9A1900"/>
                </a:solidFill>
                <a:latin typeface="Courier New" pitchFamily="-48" charset="0"/>
              </a:rPr>
              <a:t>=</a:t>
            </a:r>
            <a:r>
              <a:rPr kumimoji="1" lang="en-US" sz="1600" b="1" dirty="0">
                <a:latin typeface="Courier New" pitchFamily="-48" charset="0"/>
              </a:rPr>
              <a:t> </a:t>
            </a:r>
            <a:r>
              <a:rPr kumimoji="1" lang="en-US" sz="1600" b="1" dirty="0" err="1">
                <a:latin typeface="Courier New" pitchFamily="-48" charset="0"/>
              </a:rPr>
              <a:t>Double</a:t>
            </a:r>
            <a:r>
              <a:rPr kumimoji="1" lang="en-US" sz="1600" b="1" dirty="0" err="1">
                <a:solidFill>
                  <a:srgbClr val="9A1900"/>
                </a:solidFill>
                <a:latin typeface="Courier New" pitchFamily="-48" charset="0"/>
              </a:rPr>
              <a:t>.</a:t>
            </a:r>
            <a:r>
              <a:rPr kumimoji="1" lang="en-US" sz="1600" b="1" dirty="0" err="1">
                <a:solidFill>
                  <a:srgbClr val="000000"/>
                </a:solidFill>
                <a:latin typeface="Courier New" pitchFamily="-48" charset="0"/>
              </a:rPr>
              <a:t>parseDouble</a:t>
            </a:r>
            <a:r>
              <a:rPr kumimoji="1" lang="en-US" sz="1600" b="1" dirty="0">
                <a:solidFill>
                  <a:srgbClr val="9A1900"/>
                </a:solidFill>
                <a:latin typeface="Courier New" pitchFamily="-48" charset="0"/>
              </a:rPr>
              <a:t>(</a:t>
            </a:r>
            <a:r>
              <a:rPr kumimoji="1" lang="en-US" sz="1600" b="1" dirty="0" err="1">
                <a:latin typeface="Courier New" pitchFamily="-48" charset="0"/>
              </a:rPr>
              <a:t>args</a:t>
            </a:r>
            <a:r>
              <a:rPr kumimoji="1" lang="en-US" sz="1600" b="1" dirty="0">
                <a:solidFill>
                  <a:srgbClr val="9A1900"/>
                </a:solidFill>
                <a:latin typeface="Courier New" pitchFamily="-48" charset="0"/>
              </a:rPr>
              <a:t>[</a:t>
            </a:r>
            <a:r>
              <a:rPr kumimoji="1" lang="en-US" sz="1600" b="1" dirty="0">
                <a:solidFill>
                  <a:srgbClr val="993399"/>
                </a:solidFill>
                <a:latin typeface="Courier New" pitchFamily="-48" charset="0"/>
              </a:rPr>
              <a:t>1</a:t>
            </a:r>
            <a:r>
              <a:rPr kumimoji="1" lang="en-US" sz="1600" b="1" dirty="0">
                <a:solidFill>
                  <a:srgbClr val="9A1900"/>
                </a:solidFill>
                <a:latin typeface="Courier New" pitchFamily="-48" charset="0"/>
              </a:rPr>
              <a:t>]);</a:t>
            </a:r>
          </a:p>
          <a:p>
            <a:pPr>
              <a:lnSpc>
                <a:spcPct val="50000"/>
              </a:lnSpc>
            </a:pPr>
            <a:r>
              <a:rPr kumimoji="1" lang="en-US" sz="1600" b="1" dirty="0">
                <a:solidFill>
                  <a:srgbClr val="0000FF"/>
                </a:solidFill>
                <a:latin typeface="Courier New" pitchFamily="-48" charset="0"/>
              </a:rPr>
              <a:t>      </a:t>
            </a:r>
          </a:p>
          <a:p>
            <a:r>
              <a:rPr kumimoji="1" lang="en-US" sz="1600" b="1" dirty="0">
                <a:solidFill>
                  <a:srgbClr val="0000FF"/>
                </a:solidFill>
                <a:latin typeface="Courier New" pitchFamily="-48" charset="0"/>
              </a:rPr>
              <a:t>      double</a:t>
            </a:r>
            <a:r>
              <a:rPr kumimoji="1" lang="en-US" sz="1600" b="1" dirty="0">
                <a:latin typeface="Courier New" pitchFamily="-48" charset="0"/>
              </a:rPr>
              <a:t> root1 = 0;  // the variable to keep the first root</a:t>
            </a:r>
            <a:endParaRPr kumimoji="1" lang="en-US" sz="1600" b="1" dirty="0">
              <a:solidFill>
                <a:srgbClr val="9A1900"/>
              </a:solidFill>
              <a:latin typeface="Courier New" pitchFamily="-48" charset="0"/>
            </a:endParaRPr>
          </a:p>
          <a:p>
            <a:r>
              <a:rPr kumimoji="1" lang="en-US" sz="1600" b="1" dirty="0">
                <a:solidFill>
                  <a:srgbClr val="9A1900"/>
                </a:solidFill>
                <a:latin typeface="Courier New" pitchFamily="-48" charset="0"/>
              </a:rPr>
              <a:t>      </a:t>
            </a:r>
            <a:r>
              <a:rPr kumimoji="1" lang="en-US" sz="1600" b="1" dirty="0">
                <a:solidFill>
                  <a:srgbClr val="0000FF"/>
                </a:solidFill>
                <a:latin typeface="Courier New" pitchFamily="-48" charset="0"/>
              </a:rPr>
              <a:t>double</a:t>
            </a:r>
            <a:r>
              <a:rPr kumimoji="1" lang="en-US" sz="1600" b="1" dirty="0">
                <a:latin typeface="Courier New" pitchFamily="-48" charset="0"/>
              </a:rPr>
              <a:t> root2 = 0;  // the variable to keep the second root</a:t>
            </a:r>
          </a:p>
          <a:p>
            <a:r>
              <a:rPr kumimoji="1" lang="en-US" sz="1600" b="1" dirty="0">
                <a:solidFill>
                  <a:srgbClr val="9A1900"/>
                </a:solidFill>
                <a:latin typeface="Courier New" pitchFamily="-48" charset="0"/>
              </a:rPr>
              <a:t>      </a:t>
            </a:r>
            <a:r>
              <a:rPr kumimoji="1" lang="en-US" sz="1600" b="1" dirty="0">
                <a:solidFill>
                  <a:schemeClr val="hlink"/>
                </a:solidFill>
                <a:latin typeface="Courier New" pitchFamily="-48" charset="0"/>
              </a:rPr>
              <a:t>// calculate roots</a:t>
            </a:r>
          </a:p>
          <a:p>
            <a:r>
              <a:rPr kumimoji="1" lang="en-US" sz="1600" b="1" dirty="0">
                <a:solidFill>
                  <a:srgbClr val="0000FF"/>
                </a:solidFill>
                <a:latin typeface="Courier New" pitchFamily="-48" charset="0"/>
              </a:rPr>
              <a:t>      </a:t>
            </a:r>
            <a:r>
              <a:rPr kumimoji="1" lang="en-US" sz="1600" b="1" dirty="0">
                <a:solidFill>
                  <a:schemeClr val="tx1"/>
                </a:solidFill>
                <a:latin typeface="Courier New" pitchFamily="-48" charset="0"/>
              </a:rPr>
              <a:t> </a:t>
            </a:r>
            <a:endParaRPr kumimoji="1" lang="en-US" sz="1600" b="1" strike="sngStrike" dirty="0">
              <a:solidFill>
                <a:srgbClr val="FF0000"/>
              </a:solidFill>
              <a:latin typeface="Courier New" pitchFamily="-48" charset="0"/>
            </a:endParaRPr>
          </a:p>
          <a:p>
            <a:r>
              <a:rPr kumimoji="1" lang="en-US" sz="1600" b="1" dirty="0">
                <a:solidFill>
                  <a:srgbClr val="FF0000"/>
                </a:solidFill>
                <a:latin typeface="Courier New" pitchFamily="-48" charset="0"/>
              </a:rPr>
              <a:t>      </a:t>
            </a:r>
            <a:r>
              <a:rPr lang="en-US" sz="1600" dirty="0"/>
              <a:t> </a:t>
            </a:r>
            <a:r>
              <a:rPr lang="en-US" sz="1600" b="1" dirty="0"/>
              <a:t>double </a:t>
            </a:r>
            <a:r>
              <a:rPr lang="en-US" sz="1600" b="1" dirty="0" err="1"/>
              <a:t>discriminant</a:t>
            </a:r>
            <a:r>
              <a:rPr lang="en-US" sz="1600" b="1" dirty="0"/>
              <a:t> = b*b - 4.0*c;</a:t>
            </a:r>
          </a:p>
          <a:p>
            <a:r>
              <a:rPr lang="en-US" sz="1600" dirty="0"/>
              <a:t>               </a:t>
            </a:r>
            <a:r>
              <a:rPr lang="en-US" sz="1600" b="1" dirty="0"/>
              <a:t>double d = </a:t>
            </a:r>
            <a:r>
              <a:rPr lang="en-US" sz="1600" b="1" dirty="0" err="1"/>
              <a:t>Math.</a:t>
            </a:r>
            <a:r>
              <a:rPr lang="en-US" sz="1600" b="1" i="1" dirty="0" err="1"/>
              <a:t>sqrt</a:t>
            </a:r>
            <a:r>
              <a:rPr lang="en-US" sz="1600" b="1" i="1" dirty="0"/>
              <a:t>(</a:t>
            </a:r>
            <a:r>
              <a:rPr lang="en-US" sz="1600" b="1" i="1" dirty="0" err="1"/>
              <a:t>discriminant</a:t>
            </a:r>
            <a:r>
              <a:rPr lang="en-US" sz="1600" b="1" i="1" dirty="0"/>
              <a:t>);</a:t>
            </a:r>
          </a:p>
          <a:p>
            <a:r>
              <a:rPr lang="en-US" sz="1600" dirty="0"/>
              <a:t>               root1 = (-b + d) / 2.0;</a:t>
            </a:r>
          </a:p>
          <a:p>
            <a:r>
              <a:rPr lang="en-US" sz="1600" dirty="0"/>
              <a:t>               root2 = (-b - d) / 2.0;</a:t>
            </a:r>
            <a:endParaRPr kumimoji="1" lang="en-US" sz="1600" b="1" dirty="0">
              <a:solidFill>
                <a:srgbClr val="FF0000"/>
              </a:solidFill>
              <a:latin typeface="Courier New" pitchFamily="-48" charset="0"/>
            </a:endParaRPr>
          </a:p>
          <a:p>
            <a:pPr>
              <a:lnSpc>
                <a:spcPct val="50000"/>
              </a:lnSpc>
            </a:pPr>
            <a:endParaRPr kumimoji="1" lang="en-US" sz="1600" b="1" dirty="0">
              <a:solidFill>
                <a:srgbClr val="9A1900"/>
              </a:solidFill>
              <a:latin typeface="Courier New" pitchFamily="-48" charset="0"/>
            </a:endParaRPr>
          </a:p>
          <a:p>
            <a:r>
              <a:rPr kumimoji="1" lang="en-US" sz="1600" b="1" dirty="0">
                <a:solidFill>
                  <a:srgbClr val="000000"/>
                </a:solidFill>
                <a:latin typeface="Courier New" pitchFamily="-48" charset="0"/>
              </a:rPr>
              <a:t>      </a:t>
            </a:r>
            <a:r>
              <a:rPr kumimoji="1" lang="en-US" sz="1600" b="1" dirty="0">
                <a:solidFill>
                  <a:schemeClr val="hlink"/>
                </a:solidFill>
                <a:latin typeface="Courier New" pitchFamily="-48" charset="0"/>
              </a:rPr>
              <a:t>// print them out</a:t>
            </a:r>
          </a:p>
          <a:p>
            <a:r>
              <a:rPr kumimoji="1" lang="en-US" sz="1600" b="1" dirty="0">
                <a:latin typeface="Courier New" pitchFamily="-48" charset="0"/>
              </a:rPr>
              <a:t>      </a:t>
            </a:r>
            <a:r>
              <a:rPr kumimoji="1" lang="en-US" sz="1600" b="1" dirty="0" err="1">
                <a:latin typeface="Courier New" pitchFamily="-48" charset="0"/>
              </a:rPr>
              <a:t>System</a:t>
            </a:r>
            <a:r>
              <a:rPr kumimoji="1" lang="en-US" sz="1600" b="1" dirty="0" err="1">
                <a:solidFill>
                  <a:srgbClr val="9A1900"/>
                </a:solidFill>
                <a:latin typeface="Courier New" pitchFamily="-48" charset="0"/>
              </a:rPr>
              <a:t>.</a:t>
            </a:r>
            <a:r>
              <a:rPr kumimoji="1" lang="en-US" sz="1600" b="1" dirty="0" err="1">
                <a:latin typeface="Courier New" pitchFamily="-48" charset="0"/>
              </a:rPr>
              <a:t>out</a:t>
            </a:r>
            <a:r>
              <a:rPr kumimoji="1" lang="en-US" sz="1600" b="1" dirty="0" err="1">
                <a:solidFill>
                  <a:srgbClr val="9A1900"/>
                </a:solidFill>
                <a:latin typeface="Courier New" pitchFamily="-48" charset="0"/>
              </a:rPr>
              <a:t>.</a:t>
            </a:r>
            <a:r>
              <a:rPr kumimoji="1" lang="en-US" sz="1600" b="1" dirty="0" err="1">
                <a:solidFill>
                  <a:srgbClr val="000000"/>
                </a:solidFill>
                <a:latin typeface="Courier New" pitchFamily="-48" charset="0"/>
              </a:rPr>
              <a:t>println</a:t>
            </a:r>
            <a:r>
              <a:rPr kumimoji="1" lang="en-US" sz="1600" b="1" dirty="0">
                <a:solidFill>
                  <a:srgbClr val="000000"/>
                </a:solidFill>
                <a:latin typeface="Courier New" pitchFamily="-48" charset="0"/>
              </a:rPr>
              <a:t>(root1);</a:t>
            </a:r>
            <a:endParaRPr kumimoji="1" lang="en-US" sz="1600" b="1" dirty="0">
              <a:solidFill>
                <a:srgbClr val="9A1900"/>
              </a:solidFill>
              <a:latin typeface="Courier New" pitchFamily="-48" charset="0"/>
            </a:endParaRPr>
          </a:p>
          <a:p>
            <a:r>
              <a:rPr kumimoji="1" lang="en-US" sz="1600" b="1" dirty="0">
                <a:solidFill>
                  <a:srgbClr val="9A1900"/>
                </a:solidFill>
                <a:latin typeface="Courier New" pitchFamily="-48" charset="0"/>
              </a:rPr>
              <a:t>      </a:t>
            </a:r>
            <a:r>
              <a:rPr kumimoji="1" lang="en-US" sz="1600" b="1" dirty="0" err="1">
                <a:latin typeface="Courier New" pitchFamily="-48" charset="0"/>
              </a:rPr>
              <a:t>System</a:t>
            </a:r>
            <a:r>
              <a:rPr kumimoji="1" lang="en-US" sz="1600" b="1" dirty="0" err="1">
                <a:solidFill>
                  <a:srgbClr val="9A1900"/>
                </a:solidFill>
                <a:latin typeface="Courier New" pitchFamily="-48" charset="0"/>
              </a:rPr>
              <a:t>.</a:t>
            </a:r>
            <a:r>
              <a:rPr kumimoji="1" lang="en-US" sz="1600" b="1" dirty="0" err="1">
                <a:latin typeface="Courier New" pitchFamily="-48" charset="0"/>
              </a:rPr>
              <a:t>out</a:t>
            </a:r>
            <a:r>
              <a:rPr kumimoji="1" lang="en-US" sz="1600" b="1" dirty="0" err="1">
                <a:solidFill>
                  <a:srgbClr val="9A1900"/>
                </a:solidFill>
                <a:latin typeface="Courier New" pitchFamily="-48" charset="0"/>
              </a:rPr>
              <a:t>.</a:t>
            </a:r>
            <a:r>
              <a:rPr kumimoji="1" lang="en-US" sz="1600" b="1" dirty="0" err="1">
                <a:solidFill>
                  <a:srgbClr val="000000"/>
                </a:solidFill>
                <a:latin typeface="Courier New" pitchFamily="-48" charset="0"/>
              </a:rPr>
              <a:t>println</a:t>
            </a:r>
            <a:r>
              <a:rPr kumimoji="1" lang="en-US" sz="1600" b="1" dirty="0">
                <a:solidFill>
                  <a:srgbClr val="9A1900"/>
                </a:solidFill>
                <a:latin typeface="Courier New" pitchFamily="-48" charset="0"/>
              </a:rPr>
              <a:t>(</a:t>
            </a:r>
            <a:r>
              <a:rPr kumimoji="1" lang="en-US" sz="1600" b="1" dirty="0">
                <a:latin typeface="Courier New" pitchFamily="-48" charset="0"/>
              </a:rPr>
              <a:t>root2</a:t>
            </a:r>
            <a:r>
              <a:rPr kumimoji="1" lang="en-US" sz="1600" b="1" dirty="0">
                <a:solidFill>
                  <a:srgbClr val="9A1900"/>
                </a:solidFill>
                <a:latin typeface="Courier New" pitchFamily="-48" charset="0"/>
              </a:rPr>
              <a:t>);</a:t>
            </a:r>
          </a:p>
          <a:p>
            <a:pPr>
              <a:lnSpc>
                <a:spcPct val="80000"/>
              </a:lnSpc>
            </a:pPr>
            <a:r>
              <a:rPr kumimoji="1" lang="en-US" sz="1600" b="1" dirty="0">
                <a:solidFill>
                  <a:srgbClr val="9A1900"/>
                </a:solidFill>
                <a:latin typeface="Courier New" pitchFamily="-48" charset="0"/>
              </a:rPr>
              <a:t>   </a:t>
            </a:r>
            <a:r>
              <a:rPr kumimoji="1" lang="en-US" sz="1600" b="1" dirty="0">
                <a:solidFill>
                  <a:srgbClr val="000000"/>
                </a:solidFill>
                <a:latin typeface="Courier New" pitchFamily="-48" charset="0"/>
              </a:rPr>
              <a:t>}</a:t>
            </a:r>
          </a:p>
          <a:p>
            <a:pPr>
              <a:lnSpc>
                <a:spcPct val="80000"/>
              </a:lnSpc>
            </a:pPr>
            <a:r>
              <a:rPr kumimoji="1" lang="en-US" sz="1600" b="1" dirty="0">
                <a:solidFill>
                  <a:srgbClr val="000000"/>
                </a:solidFill>
                <a:latin typeface="Courier New" pitchFamily="-48" charset="0"/>
              </a:rPr>
              <a:t>}</a:t>
            </a:r>
            <a:r>
              <a:rPr kumimoji="1" lang="en-US" sz="1600" b="1" dirty="0">
                <a:latin typeface="Courier New" pitchFamily="-48" charset="0"/>
              </a:rPr>
              <a:t> </a:t>
            </a:r>
          </a:p>
        </p:txBody>
      </p:sp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0" i="1" dirty="0"/>
              <a:t>Cheat Sheet for Running Java Project in Eclipse</a:t>
            </a:r>
            <a:br>
              <a:rPr kumimoji="0" lang="en-US" dirty="0"/>
            </a:br>
            <a:r>
              <a:rPr lang="en-US" dirty="0"/>
              <a:t>Quadratic Equation</a:t>
            </a:r>
            <a:endParaRPr kumimoji="0" lang="en-US" dirty="0"/>
          </a:p>
        </p:txBody>
      </p:sp>
      <p:sp>
        <p:nvSpPr>
          <p:cNvPr id="98308" name="Text Box 4"/>
          <p:cNvSpPr txBox="1">
            <a:spLocks noChangeArrowheads="1"/>
          </p:cNvSpPr>
          <p:nvPr/>
        </p:nvSpPr>
        <p:spPr bwMode="auto">
          <a:xfrm>
            <a:off x="7834100" y="1506585"/>
            <a:ext cx="2388026" cy="349815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lIns="102590" tIns="51296" rIns="102590" bIns="51296">
            <a:spAutoFit/>
          </a:bodyPr>
          <a:lstStyle/>
          <a:p>
            <a:pPr defTabSz="1019175">
              <a:spcBef>
                <a:spcPct val="50000"/>
              </a:spcBef>
            </a:pPr>
            <a:r>
              <a:rPr kumimoji="1" lang="en-US" sz="1600" b="1" dirty="0">
                <a:latin typeface="Courier New" pitchFamily="-48" charset="0"/>
              </a:rPr>
              <a:t>Quadratic</a:t>
            </a:r>
            <a:r>
              <a:rPr kumimoji="1" lang="en-US" sz="1600" b="1" dirty="0">
                <a:latin typeface="Courier New" pitchFamily="-96" charset="0"/>
              </a:rPr>
              <a:t>.java</a:t>
            </a:r>
          </a:p>
        </p:txBody>
      </p:sp>
      <p:sp>
        <p:nvSpPr>
          <p:cNvPr id="7" name="Rectangle 6"/>
          <p:cNvSpPr/>
          <p:nvPr/>
        </p:nvSpPr>
        <p:spPr>
          <a:xfrm>
            <a:off x="227015" y="1447800"/>
            <a:ext cx="85343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Note: filename must match the name of the class.</a:t>
            </a:r>
          </a:p>
        </p:txBody>
      </p:sp>
      <p:graphicFrame>
        <p:nvGraphicFramePr>
          <p:cNvPr id="9" name="Object 2"/>
          <p:cNvGraphicFramePr>
            <a:graphicFrameLocks noChangeAspect="1"/>
          </p:cNvGraphicFramePr>
          <p:nvPr/>
        </p:nvGraphicFramePr>
        <p:xfrm>
          <a:off x="6856412" y="2047220"/>
          <a:ext cx="2239963" cy="72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57400" imgH="635000" progId="Equation.3">
                  <p:embed/>
                </p:oleObj>
              </mc:Choice>
              <mc:Fallback>
                <p:oleObj name="Equation" r:id="rId3" imgW="2057400" imgH="635000" progId="Equation.3">
                  <p:embed/>
                  <p:pic>
                    <p:nvPicPr>
                      <p:cNvPr id="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4445" t="-7201" r="-4445" b="-7201"/>
                      <a:stretch>
                        <a:fillRect/>
                      </a:stretch>
                    </p:blipFill>
                    <p:spPr bwMode="auto">
                      <a:xfrm>
                        <a:off x="6856412" y="2047220"/>
                        <a:ext cx="2239963" cy="728662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5860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D3B52-BF8B-478D-8FDA-EAEB815F0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or Not?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C3951-9CCD-4BDF-8C4A-69ACAF5B6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750" y="1371600"/>
            <a:ext cx="9339262" cy="4953000"/>
          </a:xfrm>
        </p:spPr>
        <p:txBody>
          <a:bodyPr/>
          <a:lstStyle/>
          <a:p>
            <a:r>
              <a:rPr lang="en-US" sz="2400" dirty="0"/>
              <a:t>Traditional scenario:</a:t>
            </a:r>
          </a:p>
          <a:p>
            <a:pPr lvl="1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while 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 do</a:t>
            </a:r>
          </a:p>
          <a:p>
            <a:pPr marL="976313" lvl="2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{develop in Month-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 deploy in Month-(i+1);} </a:t>
            </a:r>
          </a:p>
          <a:p>
            <a:r>
              <a:rPr lang="en-US" sz="2400" dirty="0"/>
              <a:t>Nowadays scenarios (continuous delivery): </a:t>
            </a:r>
          </a:p>
          <a:p>
            <a:pPr lvl="1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while 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 do</a:t>
            </a:r>
          </a:p>
          <a:p>
            <a:pPr marL="976313" lvl="2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{develop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in Day-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976313" lvl="2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locally test in Day-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 commit in Day-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 marL="976313" lvl="2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build in Day-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 deploy in Day-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++;}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2DD84-8DDB-4907-8A77-17C373E78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1026" name="Picture 2" descr="Continuous Integration and Continuous Delivery">
            <a:extLst>
              <a:ext uri="{FF2B5EF4-FFF2-40B4-BE49-F238E27FC236}">
                <a16:creationId xmlns:a16="http://schemas.microsoft.com/office/drawing/2014/main" id="{9FBAFC7E-2B61-7841-02FA-2C33779D5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8" y="4876800"/>
            <a:ext cx="8961828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B1DCAD-7B65-B91F-2A72-1A5A885198B9}"/>
              </a:ext>
            </a:extLst>
          </p:cNvPr>
          <p:cNvSpPr txBox="1"/>
          <p:nvPr/>
        </p:nvSpPr>
        <p:spPr>
          <a:xfrm>
            <a:off x="8380412" y="5807319"/>
            <a:ext cx="9941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1000" dirty="0"/>
              <a:t>Image source: amazon.com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779809-BE08-30E6-0C12-699D6239DAA6}"/>
              </a:ext>
            </a:extLst>
          </p:cNvPr>
          <p:cNvSpPr txBox="1"/>
          <p:nvPr/>
        </p:nvSpPr>
        <p:spPr>
          <a:xfrm>
            <a:off x="5363349" y="0"/>
            <a:ext cx="42947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This process is enhanced by AI now!</a:t>
            </a:r>
          </a:p>
          <a:p>
            <a:r>
              <a:rPr lang="en-US" sz="1800" dirty="0"/>
              <a:t>e.g., Gitlab: </a:t>
            </a:r>
            <a:r>
              <a:rPr lang="en-US" sz="1800" dirty="0">
                <a:hlinkClick r:id="rId3"/>
              </a:rPr>
              <a:t>https://youtu.be/sTpSLwX5DIs</a:t>
            </a:r>
            <a:r>
              <a:rPr lang="en-US" sz="1800" dirty="0"/>
              <a:t> </a:t>
            </a:r>
            <a:endParaRPr lang="en-HK" sz="1800" dirty="0"/>
          </a:p>
        </p:txBody>
      </p:sp>
    </p:spTree>
    <p:extLst>
      <p:ext uri="{BB962C8B-B14F-4D97-AF65-F5344CB8AC3E}">
        <p14:creationId xmlns:p14="http://schemas.microsoft.com/office/powerpoint/2010/main" val="1208963675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0" i="1" dirty="0"/>
              <a:t>Cheat Sheet for Running Java Project in Eclipse </a:t>
            </a:r>
            <a:br>
              <a:rPr lang="en-US" b="0" i="1" dirty="0"/>
            </a:br>
            <a:r>
              <a:rPr lang="en-US" dirty="0"/>
              <a:t>JUnit </a:t>
            </a:r>
            <a:r>
              <a:rPr lang="en-US" sz="4000" dirty="0"/>
              <a:t>(a popular mean to run test cases)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000" dirty="0"/>
              <a:t>Procedure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Right click the project </a:t>
            </a:r>
            <a:r>
              <a:rPr lang="en-US" sz="2000" dirty="0" err="1"/>
              <a:t>Lab1</a:t>
            </a:r>
            <a:r>
              <a:rPr lang="en-US" sz="2000" dirty="0"/>
              <a:t>. New a </a:t>
            </a:r>
            <a:r>
              <a:rPr lang="en-US" sz="2000" b="1" dirty="0"/>
              <a:t>package</a:t>
            </a:r>
            <a:r>
              <a:rPr lang="en-US" sz="2000" dirty="0"/>
              <a:t> entitled </a:t>
            </a:r>
            <a:r>
              <a:rPr lang="en-US" sz="2000" i="1" dirty="0"/>
              <a:t>Samples </a:t>
            </a:r>
            <a:r>
              <a:rPr lang="en-US" sz="2000" dirty="0"/>
              <a:t>under our project Lab1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Move the two classes written into this </a:t>
            </a:r>
            <a:r>
              <a:rPr lang="en-US" sz="2000" i="1" dirty="0"/>
              <a:t>Sample</a:t>
            </a:r>
            <a:r>
              <a:rPr lang="en-US" sz="2000" dirty="0"/>
              <a:t> package. </a:t>
            </a:r>
          </a:p>
          <a:p>
            <a:pPr marL="977900" lvl="1" indent="-514350"/>
            <a:r>
              <a:rPr lang="en-US" sz="1800" dirty="0"/>
              <a:t>View from the Windows Explore to see what the contents of the Lab1\</a:t>
            </a:r>
            <a:r>
              <a:rPr lang="en-US" sz="1800" dirty="0" err="1"/>
              <a:t>src</a:t>
            </a:r>
            <a:r>
              <a:rPr lang="en-US" sz="1800" dirty="0"/>
              <a:t> are?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Right click the project </a:t>
            </a:r>
            <a:r>
              <a:rPr lang="en-US" sz="2000" i="1" dirty="0"/>
              <a:t>Lab1. </a:t>
            </a:r>
            <a:r>
              <a:rPr lang="en-US" sz="2000" dirty="0"/>
              <a:t>Select new-&gt;</a:t>
            </a:r>
            <a:r>
              <a:rPr lang="en-US" sz="2000" dirty="0" err="1"/>
              <a:t>JUnit</a:t>
            </a:r>
            <a:r>
              <a:rPr lang="en-US" sz="2000" dirty="0"/>
              <a:t> Test Case</a:t>
            </a:r>
          </a:p>
          <a:p>
            <a:pPr marL="977900" lvl="1" indent="-514350"/>
            <a:r>
              <a:rPr lang="en-US" sz="1800" dirty="0"/>
              <a:t>Name the </a:t>
            </a:r>
            <a:r>
              <a:rPr lang="en-US" sz="1800" b="1" dirty="0"/>
              <a:t>package</a:t>
            </a:r>
            <a:r>
              <a:rPr lang="en-US" sz="1800" dirty="0"/>
              <a:t> of the new test case as </a:t>
            </a:r>
            <a:r>
              <a:rPr lang="en-US" sz="1800" b="1" i="1" dirty="0" err="1"/>
              <a:t>testcases</a:t>
            </a:r>
            <a:endParaRPr lang="en-US" sz="1800" b="1" i="1" dirty="0"/>
          </a:p>
          <a:p>
            <a:pPr marL="977900" lvl="1" indent="-514350"/>
            <a:r>
              <a:rPr lang="en-US" sz="1800" dirty="0"/>
              <a:t>Name your test case as </a:t>
            </a:r>
            <a:r>
              <a:rPr lang="en-US" sz="1800" b="1" dirty="0" err="1"/>
              <a:t>TestXXX</a:t>
            </a:r>
            <a:r>
              <a:rPr lang="en-US" sz="1800" dirty="0"/>
              <a:t>, where </a:t>
            </a:r>
            <a:r>
              <a:rPr lang="en-US" sz="1800" b="1" dirty="0"/>
              <a:t>XXX</a:t>
            </a:r>
            <a:r>
              <a:rPr lang="en-US" sz="1800" dirty="0"/>
              <a:t> can be any string, but it must be started with </a:t>
            </a:r>
            <a:r>
              <a:rPr lang="en-US" sz="1800" b="1" dirty="0"/>
              <a:t>Test .</a:t>
            </a:r>
          </a:p>
          <a:p>
            <a:pPr marL="1377950" lvl="2" indent="-514350"/>
            <a:r>
              <a:rPr lang="en-US" sz="1600" b="1" dirty="0"/>
              <a:t>E.g., Test001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Place the code from the next slide into this test case </a:t>
            </a:r>
            <a:r>
              <a:rPr lang="en-US" sz="2000" dirty="0" err="1"/>
              <a:t>Test001</a:t>
            </a:r>
            <a:r>
              <a:rPr lang="en-US" sz="2000" dirty="0"/>
              <a:t>.</a:t>
            </a:r>
          </a:p>
          <a:p>
            <a:pPr marL="977900" lvl="1" indent="-514350"/>
            <a:r>
              <a:rPr lang="en-US" sz="1600" dirty="0"/>
              <a:t>Each test method started with the annotation “@Test@” if you use </a:t>
            </a:r>
            <a:r>
              <a:rPr lang="en-US" sz="1600" dirty="0" err="1"/>
              <a:t>Junit</a:t>
            </a:r>
            <a:r>
              <a:rPr lang="en-US" sz="1600" dirty="0"/>
              <a:t> version 4.0 or earlier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Select from the menu Run-&gt;Run As-&gt;</a:t>
            </a:r>
            <a:r>
              <a:rPr lang="en-US" sz="2000" dirty="0" err="1"/>
              <a:t>JUnit</a:t>
            </a:r>
            <a:r>
              <a:rPr lang="en-US" sz="2000" dirty="0"/>
              <a:t> Test Case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5A9439-FCDD-4D62-939B-F8C92C67398D}" type="slidenum">
              <a:rPr lang="zh-TW" altLang="en-US" smtClean="0"/>
              <a:pPr>
                <a:defRPr/>
              </a:pPr>
              <a:t>90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92979929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0" i="1" dirty="0"/>
              <a:t>Cheat Sheet for Running Java Project in Eclipse </a:t>
            </a:r>
            <a:br>
              <a:rPr lang="en-US" b="0" i="1" dirty="0"/>
            </a:br>
            <a:r>
              <a:rPr lang="en-US" dirty="0"/>
              <a:t>The Test001 test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5A9439-FCDD-4D62-939B-F8C92C67398D}" type="slidenum">
              <a:rPr lang="zh-TW" altLang="en-US" smtClean="0"/>
              <a:pPr>
                <a:defRPr/>
              </a:pPr>
              <a:t>91</a:t>
            </a:fld>
            <a:endParaRPr lang="en-US" altLang="zh-TW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389313" y="2895600"/>
            <a:ext cx="2933699" cy="381642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2075" tIns="182880" rIns="92075" bIns="182880">
            <a:spAutoFit/>
          </a:bodyPr>
          <a:lstStyle/>
          <a:p>
            <a:r>
              <a:rPr lang="en-US" altLang="zh-CN" sz="1100" b="1" dirty="0"/>
              <a:t>package</a:t>
            </a:r>
            <a:r>
              <a:rPr lang="en-US" altLang="zh-CN" sz="1100" dirty="0"/>
              <a:t> testcases;</a:t>
            </a:r>
          </a:p>
          <a:p>
            <a:endParaRPr lang="en-US" altLang="zh-CN" sz="1100" dirty="0"/>
          </a:p>
          <a:p>
            <a:r>
              <a:rPr lang="en-US" altLang="zh-CN" sz="1100" b="1" dirty="0"/>
              <a:t>import</a:t>
            </a:r>
            <a:r>
              <a:rPr lang="en-US" altLang="zh-CN" sz="1100" dirty="0"/>
              <a:t> </a:t>
            </a:r>
            <a:r>
              <a:rPr lang="en-US" altLang="zh-CN" sz="1100" b="1" dirty="0"/>
              <a:t>static</a:t>
            </a:r>
            <a:r>
              <a:rPr lang="en-US" altLang="zh-CN" sz="1100" dirty="0"/>
              <a:t> </a:t>
            </a:r>
            <a:r>
              <a:rPr lang="en-US" altLang="zh-CN" sz="1100" u="sng" dirty="0" err="1"/>
              <a:t>org.junit.jupiter.api.Assertions</a:t>
            </a:r>
            <a:r>
              <a:rPr lang="en-US" altLang="zh-CN" sz="1100" dirty="0"/>
              <a:t>.*;</a:t>
            </a:r>
          </a:p>
          <a:p>
            <a:r>
              <a:rPr lang="en-US" altLang="zh-CN" sz="1100" b="1" dirty="0"/>
              <a:t>import</a:t>
            </a:r>
            <a:r>
              <a:rPr lang="en-US" altLang="zh-CN" sz="1100" dirty="0"/>
              <a:t> </a:t>
            </a:r>
            <a:r>
              <a:rPr lang="en-US" altLang="zh-CN" sz="1100" dirty="0" err="1"/>
              <a:t>org.junit.jupiter.api.Test</a:t>
            </a:r>
            <a:r>
              <a:rPr lang="en-US" altLang="zh-CN" sz="1100" dirty="0"/>
              <a:t>;</a:t>
            </a:r>
          </a:p>
          <a:p>
            <a:endParaRPr lang="en-US" altLang="zh-CN" sz="1100" dirty="0"/>
          </a:p>
          <a:p>
            <a:r>
              <a:rPr lang="en-US" altLang="zh-CN" sz="1100" b="1" dirty="0"/>
              <a:t>import</a:t>
            </a:r>
            <a:r>
              <a:rPr lang="en-US" altLang="zh-CN" sz="1100" dirty="0"/>
              <a:t> Samples.*;</a:t>
            </a:r>
          </a:p>
          <a:p>
            <a:endParaRPr lang="en-US" altLang="zh-CN" sz="1100" dirty="0"/>
          </a:p>
          <a:p>
            <a:r>
              <a:rPr lang="en-US" altLang="zh-CN" sz="1100" b="1" dirty="0"/>
              <a:t>public</a:t>
            </a:r>
            <a:r>
              <a:rPr lang="en-US" altLang="zh-CN" sz="1100" dirty="0"/>
              <a:t> </a:t>
            </a:r>
            <a:r>
              <a:rPr lang="en-US" altLang="zh-CN" sz="1100" b="1" dirty="0"/>
              <a:t>class</a:t>
            </a:r>
            <a:r>
              <a:rPr lang="en-US" altLang="zh-CN" sz="1100" dirty="0"/>
              <a:t> Test001 {</a:t>
            </a:r>
          </a:p>
          <a:p>
            <a:r>
              <a:rPr lang="en-US" altLang="zh-CN" sz="1100" dirty="0"/>
              <a:t>  @Test</a:t>
            </a:r>
          </a:p>
          <a:p>
            <a:r>
              <a:rPr lang="en-US" altLang="zh-CN" sz="1100" dirty="0"/>
              <a:t>  </a:t>
            </a:r>
            <a:r>
              <a:rPr lang="en-US" altLang="zh-CN" sz="1100" b="1" dirty="0"/>
              <a:t>public</a:t>
            </a:r>
            <a:r>
              <a:rPr lang="en-US" altLang="zh-CN" sz="1100" dirty="0"/>
              <a:t> </a:t>
            </a:r>
            <a:r>
              <a:rPr lang="en-US" altLang="zh-CN" sz="1100" b="1" dirty="0"/>
              <a:t>void</a:t>
            </a:r>
            <a:r>
              <a:rPr lang="en-US" altLang="zh-CN" sz="1100" dirty="0"/>
              <a:t> </a:t>
            </a:r>
            <a:r>
              <a:rPr lang="en-US" altLang="zh-CN" sz="1100" dirty="0" err="1"/>
              <a:t>testHelloWord</a:t>
            </a:r>
            <a:r>
              <a:rPr lang="en-US" altLang="zh-CN" sz="1100" dirty="0"/>
              <a:t>() {</a:t>
            </a:r>
          </a:p>
          <a:p>
            <a:r>
              <a:rPr lang="en-US" altLang="zh-CN" sz="1100" dirty="0"/>
              <a:t>  String[] s1 = </a:t>
            </a:r>
            <a:r>
              <a:rPr lang="en-US" altLang="zh-CN" sz="1100" b="1" dirty="0"/>
              <a:t>null</a:t>
            </a:r>
            <a:r>
              <a:rPr lang="en-US" altLang="zh-CN" sz="1100" dirty="0"/>
              <a:t>; </a:t>
            </a:r>
          </a:p>
          <a:p>
            <a:r>
              <a:rPr lang="en-US" altLang="zh-CN" sz="1100" dirty="0"/>
              <a:t>  </a:t>
            </a:r>
            <a:r>
              <a:rPr lang="en-US" altLang="zh-CN" sz="1100" dirty="0" err="1"/>
              <a:t>HelloWorld.</a:t>
            </a:r>
            <a:r>
              <a:rPr lang="en-US" altLang="zh-CN" sz="1100" i="1" dirty="0" err="1"/>
              <a:t>main</a:t>
            </a:r>
            <a:r>
              <a:rPr lang="en-US" altLang="zh-CN" sz="1100" dirty="0"/>
              <a:t>(s1);</a:t>
            </a:r>
          </a:p>
          <a:p>
            <a:r>
              <a:rPr lang="en-US" altLang="zh-CN" sz="1100" dirty="0"/>
              <a:t>  }</a:t>
            </a:r>
          </a:p>
          <a:p>
            <a:endParaRPr lang="en-US" altLang="zh-CN" sz="1100" dirty="0"/>
          </a:p>
          <a:p>
            <a:r>
              <a:rPr lang="en-US" altLang="zh-CN" sz="1100" dirty="0"/>
              <a:t>  @Test</a:t>
            </a:r>
          </a:p>
          <a:p>
            <a:r>
              <a:rPr lang="en-US" altLang="zh-CN" sz="1100" dirty="0"/>
              <a:t>  </a:t>
            </a:r>
            <a:r>
              <a:rPr lang="en-US" altLang="zh-CN" sz="1100" b="1" dirty="0"/>
              <a:t>public</a:t>
            </a:r>
            <a:r>
              <a:rPr lang="en-US" altLang="zh-CN" sz="1100" dirty="0"/>
              <a:t> </a:t>
            </a:r>
            <a:r>
              <a:rPr lang="en-US" altLang="zh-CN" sz="1100" b="1" dirty="0"/>
              <a:t>void</a:t>
            </a:r>
            <a:r>
              <a:rPr lang="en-US" altLang="zh-CN" sz="1100" dirty="0"/>
              <a:t> </a:t>
            </a:r>
            <a:r>
              <a:rPr lang="en-US" altLang="zh-CN" sz="1100" dirty="0" err="1"/>
              <a:t>testQuadratic</a:t>
            </a:r>
            <a:r>
              <a:rPr lang="en-US" altLang="zh-CN" sz="1100" dirty="0"/>
              <a:t>() {</a:t>
            </a:r>
          </a:p>
          <a:p>
            <a:r>
              <a:rPr lang="en-US" altLang="zh-CN" sz="1100" dirty="0"/>
              <a:t>      String[] s1 = { "-3", "2"} ;</a:t>
            </a:r>
          </a:p>
          <a:p>
            <a:r>
              <a:rPr lang="en-US" altLang="zh-CN" sz="1100" dirty="0"/>
              <a:t>      </a:t>
            </a:r>
            <a:r>
              <a:rPr lang="en-US" altLang="zh-CN" sz="1100" dirty="0" err="1"/>
              <a:t>Quadratic.</a:t>
            </a:r>
            <a:r>
              <a:rPr lang="en-US" altLang="zh-CN" sz="1100" i="1" dirty="0" err="1"/>
              <a:t>main</a:t>
            </a:r>
            <a:r>
              <a:rPr lang="en-US" altLang="zh-CN" sz="1100" dirty="0"/>
              <a:t>(s1);</a:t>
            </a:r>
          </a:p>
          <a:p>
            <a:r>
              <a:rPr lang="en-US" altLang="zh-CN" sz="1100" dirty="0"/>
              <a:t>  }</a:t>
            </a:r>
          </a:p>
          <a:p>
            <a:r>
              <a:rPr lang="en-US" altLang="zh-CN" sz="1100" dirty="0"/>
              <a:t>}</a:t>
            </a:r>
          </a:p>
          <a:p>
            <a:endParaRPr kumimoji="1" lang="en-US" sz="400" b="1" dirty="0">
              <a:latin typeface="Courier New" pitchFamily="-4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7012" y="1447802"/>
            <a:ext cx="9448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only make use of the automation power of </a:t>
            </a:r>
            <a:r>
              <a:rPr lang="en-US" sz="2400" dirty="0" err="1"/>
              <a:t>JUnit</a:t>
            </a:r>
            <a:r>
              <a:rPr lang="en-US" sz="2400" dirty="0"/>
              <a:t> to ease us to pass input values to our programs developed so far.  We have not used the real power of </a:t>
            </a:r>
            <a:r>
              <a:rPr lang="en-US" sz="2400" dirty="0" err="1"/>
              <a:t>JUnit</a:t>
            </a:r>
            <a:r>
              <a:rPr lang="en-US" sz="2400" dirty="0"/>
              <a:t> to help test our programs.</a:t>
            </a:r>
          </a:p>
          <a:p>
            <a:endParaRPr 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9EC6B84-AAAD-AE44-90C3-9A8D569D2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910" y="2895600"/>
            <a:ext cx="3343902" cy="3813971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 bwMode="auto">
          <a:xfrm rot="10800000">
            <a:off x="8380412" y="4272066"/>
            <a:ext cx="838200" cy="228600"/>
          </a:xfrm>
          <a:prstGeom prst="rightArrow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 rot="10800000">
            <a:off x="8380412" y="4495800"/>
            <a:ext cx="838200" cy="228600"/>
          </a:xfrm>
          <a:prstGeom prst="rightArrow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056" y="3353495"/>
            <a:ext cx="336735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// for </a:t>
            </a:r>
            <a:r>
              <a:rPr lang="en-US" sz="1200" b="1" dirty="0">
                <a:solidFill>
                  <a:srgbClr val="FF0000"/>
                </a:solidFill>
              </a:rPr>
              <a:t>Junit4</a:t>
            </a:r>
            <a:r>
              <a:rPr lang="en-US" sz="1200" b="1" dirty="0"/>
              <a:t>, replace by these two lines</a:t>
            </a:r>
          </a:p>
          <a:p>
            <a:r>
              <a:rPr lang="en-US" sz="1200" b="1" dirty="0"/>
              <a:t>import static </a:t>
            </a:r>
            <a:r>
              <a:rPr lang="en-US" sz="1200" b="1" dirty="0" err="1"/>
              <a:t>org.junit.Assert</a:t>
            </a:r>
            <a:r>
              <a:rPr lang="en-US" sz="1200" b="1" dirty="0"/>
              <a:t>.*;</a:t>
            </a:r>
          </a:p>
          <a:p>
            <a:r>
              <a:rPr lang="en-US" sz="1200" b="1" dirty="0"/>
              <a:t>import </a:t>
            </a:r>
            <a:r>
              <a:rPr lang="en-US" sz="1200" b="1" dirty="0" err="1"/>
              <a:t>org.junit.Test</a:t>
            </a:r>
            <a:r>
              <a:rPr lang="en-US" sz="1200" b="1" dirty="0"/>
              <a:t>;</a:t>
            </a:r>
          </a:p>
          <a:p>
            <a:endParaRPr lang="en-US" sz="1200" b="1" dirty="0"/>
          </a:p>
          <a:p>
            <a:r>
              <a:rPr lang="en-US" sz="1200" b="1" dirty="0"/>
              <a:t>For Junit 4, see </a:t>
            </a:r>
            <a:r>
              <a:rPr lang="en-US" sz="1200" b="1" dirty="0">
                <a:hlinkClick r:id="rId4"/>
              </a:rPr>
              <a:t>https://junit.org/junit4/faq.html</a:t>
            </a:r>
            <a:endParaRPr lang="en-US" sz="1200" b="1" dirty="0"/>
          </a:p>
          <a:p>
            <a:endParaRPr lang="en-US" sz="1200" b="1" dirty="0"/>
          </a:p>
          <a:p>
            <a:r>
              <a:rPr lang="en-US" sz="1200" b="1" dirty="0"/>
              <a:t>For Junit 5, see</a:t>
            </a:r>
          </a:p>
          <a:p>
            <a:r>
              <a:rPr lang="en-US" sz="1200" b="1" dirty="0">
                <a:hlinkClick r:id="rId5"/>
              </a:rPr>
              <a:t>https://junit.org/junit5/docs/current/user-guide/</a:t>
            </a:r>
            <a:r>
              <a:rPr lang="en-US" sz="1200" b="1" dirty="0"/>
              <a:t> </a:t>
            </a:r>
          </a:p>
        </p:txBody>
      </p:sp>
      <p:sp>
        <p:nvSpPr>
          <p:cNvPr id="11" name="Right Arrow 10"/>
          <p:cNvSpPr/>
          <p:nvPr/>
        </p:nvSpPr>
        <p:spPr bwMode="auto">
          <a:xfrm rot="10800000">
            <a:off x="7386796" y="5112350"/>
            <a:ext cx="916782" cy="304800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64858" y="5357577"/>
            <a:ext cx="1677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check to see using </a:t>
            </a:r>
            <a:r>
              <a:rPr lang="en-US" sz="1800" dirty="0">
                <a:solidFill>
                  <a:srgbClr val="00B050"/>
                </a:solidFill>
              </a:rPr>
              <a:t>JUnit5</a:t>
            </a:r>
            <a:r>
              <a:rPr lang="en-US" sz="1800" dirty="0"/>
              <a:t> or </a:t>
            </a:r>
            <a:r>
              <a:rPr lang="en-US" sz="1800" dirty="0">
                <a:solidFill>
                  <a:srgbClr val="FF0000"/>
                </a:solidFill>
              </a:rPr>
              <a:t>Junit4</a:t>
            </a:r>
          </a:p>
        </p:txBody>
      </p:sp>
      <p:sp>
        <p:nvSpPr>
          <p:cNvPr id="13" name="Right Arrow 12"/>
          <p:cNvSpPr/>
          <p:nvPr/>
        </p:nvSpPr>
        <p:spPr bwMode="auto">
          <a:xfrm rot="10800000">
            <a:off x="2741613" y="3451831"/>
            <a:ext cx="571501" cy="304800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56212" y="2305650"/>
            <a:ext cx="12314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JUnit5</a:t>
            </a:r>
            <a:r>
              <a:rPr lang="en-US" dirty="0"/>
              <a:t> </a:t>
            </a:r>
          </a:p>
        </p:txBody>
      </p:sp>
      <p:cxnSp>
        <p:nvCxnSpPr>
          <p:cNvPr id="16" name="Straight Arrow Connector 15"/>
          <p:cNvCxnSpPr/>
          <p:nvPr/>
        </p:nvCxnSpPr>
        <p:spPr bwMode="auto">
          <a:xfrm flipH="1">
            <a:off x="5180012" y="2783779"/>
            <a:ext cx="691913" cy="569716"/>
          </a:xfrm>
          <a:prstGeom prst="straightConnector1">
            <a:avLst/>
          </a:prstGeom>
          <a:ln w="38100">
            <a:prstDash val="sysDot"/>
            <a:headEnd type="none" w="sm" len="sm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11178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Side Bar">
  <a:themeElements>
    <a:clrScheme name="">
      <a:dk1>
        <a:srgbClr val="000000"/>
      </a:dk1>
      <a:lt1>
        <a:srgbClr val="FFFFFF"/>
      </a:lt1>
      <a:dk2>
        <a:srgbClr val="C00000"/>
      </a:dk2>
      <a:lt2>
        <a:srgbClr val="C00000"/>
      </a:lt2>
      <a:accent1>
        <a:srgbClr val="FFEBEB"/>
      </a:accent1>
      <a:accent2>
        <a:srgbClr val="006600"/>
      </a:accent2>
      <a:accent3>
        <a:srgbClr val="FFFFFF"/>
      </a:accent3>
      <a:accent4>
        <a:srgbClr val="000000"/>
      </a:accent4>
      <a:accent5>
        <a:srgbClr val="FFF3F3"/>
      </a:accent5>
      <a:accent6>
        <a:srgbClr val="005C00"/>
      </a:accent6>
      <a:hlink>
        <a:srgbClr val="000066"/>
      </a:hlink>
      <a:folHlink>
        <a:srgbClr val="808080"/>
      </a:folHlink>
    </a:clrScheme>
    <a:fontScheme name="Side Bar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>
          <a:outerShdw dist="71842" dir="2700000" algn="ctr" rotWithShape="0">
            <a:schemeClr val="bg2"/>
          </a:outer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>
          <a:outerShdw dist="71842" dir="2700000" algn="ctr" rotWithShape="0">
            <a:schemeClr val="bg2"/>
          </a:outer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Side Bar 1">
        <a:dk1>
          <a:srgbClr val="FF9933"/>
        </a:dk1>
        <a:lt1>
          <a:srgbClr val="FFFFFF"/>
        </a:lt1>
        <a:dk2>
          <a:srgbClr val="003366"/>
        </a:dk2>
        <a:lt2>
          <a:srgbClr val="FF9933"/>
        </a:lt2>
        <a:accent1>
          <a:srgbClr val="2B557F"/>
        </a:accent1>
        <a:accent2>
          <a:srgbClr val="FF9933"/>
        </a:accent2>
        <a:accent3>
          <a:srgbClr val="AAADB8"/>
        </a:accent3>
        <a:accent4>
          <a:srgbClr val="DADADA"/>
        </a:accent4>
        <a:accent5>
          <a:srgbClr val="ACB4C0"/>
        </a:accent5>
        <a:accent6>
          <a:srgbClr val="E78A2D"/>
        </a:accent6>
        <a:hlink>
          <a:srgbClr val="005032"/>
        </a:hlink>
        <a:folHlink>
          <a:srgbClr val="A0A0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de Bar 2">
        <a:dk1>
          <a:srgbClr val="000000"/>
        </a:dk1>
        <a:lt1>
          <a:srgbClr val="FFFFFF"/>
        </a:lt1>
        <a:dk2>
          <a:srgbClr val="E16414"/>
        </a:dk2>
        <a:lt2>
          <a:srgbClr val="E16414"/>
        </a:lt2>
        <a:accent1>
          <a:srgbClr val="FFF0EB"/>
        </a:accent1>
        <a:accent2>
          <a:srgbClr val="E16414"/>
        </a:accent2>
        <a:accent3>
          <a:srgbClr val="FFFFFF"/>
        </a:accent3>
        <a:accent4>
          <a:srgbClr val="000000"/>
        </a:accent4>
        <a:accent5>
          <a:srgbClr val="FFF6F3"/>
        </a:accent5>
        <a:accent6>
          <a:srgbClr val="CC5A11"/>
        </a:accent6>
        <a:hlink>
          <a:srgbClr val="C000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 Bar 3">
        <a:dk1>
          <a:srgbClr val="000000"/>
        </a:dk1>
        <a:lt1>
          <a:srgbClr val="FFFFFF"/>
        </a:lt1>
        <a:dk2>
          <a:srgbClr val="006600"/>
        </a:dk2>
        <a:lt2>
          <a:srgbClr val="CC0000"/>
        </a:lt2>
        <a:accent1>
          <a:srgbClr val="EAEAEA"/>
        </a:accent1>
        <a:accent2>
          <a:srgbClr val="00660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005C00"/>
        </a:accent6>
        <a:hlink>
          <a:srgbClr val="000066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 Bar 4">
        <a:dk1>
          <a:srgbClr val="000000"/>
        </a:dk1>
        <a:lt1>
          <a:srgbClr val="FFFFFF"/>
        </a:lt1>
        <a:dk2>
          <a:srgbClr val="CC0000"/>
        </a:dk2>
        <a:lt2>
          <a:srgbClr val="CC0000"/>
        </a:lt2>
        <a:accent1>
          <a:srgbClr val="EAEAEA"/>
        </a:accent1>
        <a:accent2>
          <a:srgbClr val="00660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005C00"/>
        </a:accent6>
        <a:hlink>
          <a:srgbClr val="000066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 Bar 5">
        <a:dk1>
          <a:srgbClr val="000000"/>
        </a:dk1>
        <a:lt1>
          <a:srgbClr val="FFFFFF"/>
        </a:lt1>
        <a:dk2>
          <a:srgbClr val="808080"/>
        </a:dk2>
        <a:lt2>
          <a:srgbClr val="CC0000"/>
        </a:lt2>
        <a:accent1>
          <a:srgbClr val="EAEAEA"/>
        </a:accent1>
        <a:accent2>
          <a:srgbClr val="00660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005C00"/>
        </a:accent6>
        <a:hlink>
          <a:srgbClr val="000066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de Bar 4">
    <a:dk1>
      <a:srgbClr val="000000"/>
    </a:dk1>
    <a:lt1>
      <a:srgbClr val="FFFFFF"/>
    </a:lt1>
    <a:dk2>
      <a:srgbClr val="CC0000"/>
    </a:dk2>
    <a:lt2>
      <a:srgbClr val="CC0000"/>
    </a:lt2>
    <a:accent1>
      <a:srgbClr val="EAEAEA"/>
    </a:accent1>
    <a:accent2>
      <a:srgbClr val="006600"/>
    </a:accent2>
    <a:accent3>
      <a:srgbClr val="FFFFFF"/>
    </a:accent3>
    <a:accent4>
      <a:srgbClr val="000000"/>
    </a:accent4>
    <a:accent5>
      <a:srgbClr val="F3F3F3"/>
    </a:accent5>
    <a:accent6>
      <a:srgbClr val="005C00"/>
    </a:accent6>
    <a:hlink>
      <a:srgbClr val="000066"/>
    </a:hlink>
    <a:folHlink>
      <a:srgbClr val="808080"/>
    </a:folHlink>
  </a:clrScheme>
</a:themeOverride>
</file>

<file path=ppt/theme/themeOverride2.xml><?xml version="1.0" encoding="utf-8"?>
<a:themeOverride xmlns:a="http://schemas.openxmlformats.org/drawingml/2006/main">
  <a:clrScheme name="Side Bar 4">
    <a:dk1>
      <a:srgbClr val="000000"/>
    </a:dk1>
    <a:lt1>
      <a:srgbClr val="FFFFFF"/>
    </a:lt1>
    <a:dk2>
      <a:srgbClr val="CC0000"/>
    </a:dk2>
    <a:lt2>
      <a:srgbClr val="CC0000"/>
    </a:lt2>
    <a:accent1>
      <a:srgbClr val="EAEAEA"/>
    </a:accent1>
    <a:accent2>
      <a:srgbClr val="006600"/>
    </a:accent2>
    <a:accent3>
      <a:srgbClr val="FFFFFF"/>
    </a:accent3>
    <a:accent4>
      <a:srgbClr val="000000"/>
    </a:accent4>
    <a:accent5>
      <a:srgbClr val="F3F3F3"/>
    </a:accent5>
    <a:accent6>
      <a:srgbClr val="005C00"/>
    </a:accent6>
    <a:hlink>
      <a:srgbClr val="000066"/>
    </a:hlink>
    <a:folHlink>
      <a:srgbClr val="808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25386</TotalTime>
  <Words>11145</Words>
  <Application>Microsoft Office PowerPoint</Application>
  <PresentationFormat>Custom</PresentationFormat>
  <Paragraphs>1383</Paragraphs>
  <Slides>91</Slides>
  <Notes>40</Notes>
  <HiddenSlides>1</HiddenSlides>
  <MMClips>0</MMClips>
  <ScaleCrop>false</ScaleCrop>
  <HeadingPairs>
    <vt:vector size="8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91</vt:i4>
      </vt:variant>
    </vt:vector>
  </HeadingPairs>
  <TitlesOfParts>
    <vt:vector size="112" baseType="lpstr">
      <vt:lpstr>-apple-system</vt:lpstr>
      <vt:lpstr>Gill Sans</vt:lpstr>
      <vt:lpstr>Monaco</vt:lpstr>
      <vt:lpstr>PMingLiU</vt:lpstr>
      <vt:lpstr>SimSun</vt:lpstr>
      <vt:lpstr>SimSun</vt:lpstr>
      <vt:lpstr>ui-monospace</vt:lpstr>
      <vt:lpstr>Zapf Dingbats</vt:lpstr>
      <vt:lpstr>Arial</vt:lpstr>
      <vt:lpstr>Calibri</vt:lpstr>
      <vt:lpstr>Comic Sans MS</vt:lpstr>
      <vt:lpstr>Consolas</vt:lpstr>
      <vt:lpstr>Courier New</vt:lpstr>
      <vt:lpstr>Perpetua</vt:lpstr>
      <vt:lpstr>Roboto Mono</vt:lpstr>
      <vt:lpstr>Symbol</vt:lpstr>
      <vt:lpstr>Times New Roman</vt:lpstr>
      <vt:lpstr>Wingdings</vt:lpstr>
      <vt:lpstr>Side Bar</vt:lpstr>
      <vt:lpstr>Document</vt:lpstr>
      <vt:lpstr>Equation</vt:lpstr>
      <vt:lpstr> CS5351 Software Engineering  2025/2026 Semester A Software Testing</vt:lpstr>
      <vt:lpstr>Outline </vt:lpstr>
      <vt:lpstr>What is Program Testing?</vt:lpstr>
      <vt:lpstr>Procedure for Program Testing</vt:lpstr>
      <vt:lpstr>Procedure for Program Testing (1)</vt:lpstr>
      <vt:lpstr>Procedure for Program Testing (2)</vt:lpstr>
      <vt:lpstr>Procedure for Program Testing (3)</vt:lpstr>
      <vt:lpstr>Procedure for Software Testing (4)</vt:lpstr>
      <vt:lpstr>Automation or Not?</vt:lpstr>
      <vt:lpstr>Continuous Integration (CI)</vt:lpstr>
      <vt:lpstr>In a Larger Context </vt:lpstr>
      <vt:lpstr>In-Class Demo on CI</vt:lpstr>
      <vt:lpstr>Making Software Testable</vt:lpstr>
      <vt:lpstr>Making Software Testable</vt:lpstr>
      <vt:lpstr>Some Characteristics of Effective Testing in Uncertain User Needs [3]</vt:lpstr>
      <vt:lpstr>Testing in Uncertain User Needs</vt:lpstr>
      <vt:lpstr>Pair Programming</vt:lpstr>
      <vt:lpstr>Testing in Uncertain User Needs: In-Class Exercise on “Lab1”</vt:lpstr>
      <vt:lpstr>Testing in Uncertain User Needs: In-Class Exercise on “Lab1”</vt:lpstr>
      <vt:lpstr>Testing in Uncertain User Needs: In-Class Exercise on “Lab1” (Solution)</vt:lpstr>
      <vt:lpstr>How to Spot Omission Faults?</vt:lpstr>
      <vt:lpstr>Large Language Model on Lab1</vt:lpstr>
      <vt:lpstr>Fuzzing</vt:lpstr>
      <vt:lpstr>Examples</vt:lpstr>
      <vt:lpstr>What is Fuzzing?</vt:lpstr>
      <vt:lpstr> e.g., Android Monkey </vt:lpstr>
      <vt:lpstr>Example (from the Web)</vt:lpstr>
      <vt:lpstr>Monkey</vt:lpstr>
      <vt:lpstr>Monkey [Crash (Yes), Code Coverage (No)]</vt:lpstr>
      <vt:lpstr>Other Android Fuzzing Tools [11] Lower code coverage and fewer crashes than monkey</vt:lpstr>
      <vt:lpstr>Variants of Monkey</vt:lpstr>
      <vt:lpstr> American Fuzzy Lop (AFL)</vt:lpstr>
      <vt:lpstr>American Fuzzy Lop Algorithm [13]</vt:lpstr>
      <vt:lpstr>in the AFL Algorithm</vt:lpstr>
      <vt:lpstr>Ways to Modify AFL</vt:lpstr>
      <vt:lpstr>SideBar</vt:lpstr>
      <vt:lpstr>OK, Crashes Found. So What?</vt:lpstr>
      <vt:lpstr>Scientific Debugging</vt:lpstr>
      <vt:lpstr>Distinguishing Failures from Bugs</vt:lpstr>
      <vt:lpstr>How to Debug?</vt:lpstr>
      <vt:lpstr>A model of program execution</vt:lpstr>
      <vt:lpstr>A model of program execution Failure and Bug</vt:lpstr>
      <vt:lpstr>A model of program execution  Propagation from Bug to Failure</vt:lpstr>
      <vt:lpstr>Illustration: Relating Execution Information to Program States</vt:lpstr>
      <vt:lpstr>Program State</vt:lpstr>
      <vt:lpstr>Program State</vt:lpstr>
      <vt:lpstr>Program States</vt:lpstr>
      <vt:lpstr>Program States</vt:lpstr>
      <vt:lpstr>Program States</vt:lpstr>
      <vt:lpstr>From Bug to Failure</vt:lpstr>
      <vt:lpstr>We need Three Steps to Solve the Debugging Problem: “How to Debug?”</vt:lpstr>
      <vt:lpstr>The basic idea is to show “Causes and Effects”</vt:lpstr>
      <vt:lpstr>The Procedure of Scientific Method [19]</vt:lpstr>
      <vt:lpstr>Example:</vt:lpstr>
      <vt:lpstr>Scientific Method for Debugging</vt:lpstr>
      <vt:lpstr>Debugging a Buggy “Sort” Program</vt:lpstr>
      <vt:lpstr>Initial Hypothesis</vt:lpstr>
      <vt:lpstr>PowerPoint Presentation</vt:lpstr>
      <vt:lpstr>Hypothesis 1: a[]</vt:lpstr>
      <vt:lpstr>PowerPoint Presentation</vt:lpstr>
      <vt:lpstr>Hypothesis 2: shell_sort()</vt:lpstr>
      <vt:lpstr>PowerPoint Presentation</vt:lpstr>
      <vt:lpstr>Hypothesis 3: argc</vt:lpstr>
      <vt:lpstr>Fixing the Program and Re-Test</vt:lpstr>
      <vt:lpstr>Fault Diagnosis</vt:lpstr>
      <vt:lpstr>Reminder</vt:lpstr>
      <vt:lpstr>Delta Debugging [17]</vt:lpstr>
      <vt:lpstr>Motivation of Delta Debugging</vt:lpstr>
      <vt:lpstr>Example 1: Printing this HTML page crash Mozilla web browser</vt:lpstr>
      <vt:lpstr>Input File Reduction</vt:lpstr>
      <vt:lpstr>Illustration </vt:lpstr>
      <vt:lpstr>Reduction</vt:lpstr>
      <vt:lpstr>Example 2:  bug.c to crash gcc V2.95.2 (Intel/Linux)</vt:lpstr>
      <vt:lpstr>Example 2:  bug.c to crash gcc V2.95.2 (Intel/Linux)</vt:lpstr>
      <vt:lpstr>Example 3: Shorten Input Data Sequences for Android App?  </vt:lpstr>
      <vt:lpstr>Example 3: Shorten Input Data Sequences for Android App?  </vt:lpstr>
      <vt:lpstr>AI for delta debugging?</vt:lpstr>
      <vt:lpstr>Delta Debugging [17] in Nutshell https://dzone.com/articles/debugging-step-step-delta</vt:lpstr>
      <vt:lpstr>In-Class Exercise on Delta Debugging https://dzone.com/articles/debugging-step-step-delta</vt:lpstr>
      <vt:lpstr>Progress Illustration for the Exercise [the cutting atop slide 78]</vt:lpstr>
      <vt:lpstr>References and Resources</vt:lpstr>
      <vt:lpstr>References and Resources</vt:lpstr>
      <vt:lpstr>References and Resources</vt:lpstr>
      <vt:lpstr>References and Resources</vt:lpstr>
      <vt:lpstr>Appendix</vt:lpstr>
      <vt:lpstr>Cheat Sheet for Running Java Project in Eclipse  https://www.eclipse.org/</vt:lpstr>
      <vt:lpstr>Cheat Sheet for Running Java Project in Eclipse  Write, Compile, Execute</vt:lpstr>
      <vt:lpstr>Cheat Sheet for Running Java Project in Eclipse Hello World </vt:lpstr>
      <vt:lpstr>Cheat Sheet for Running Java Project in Eclipse Quadratic Equation</vt:lpstr>
      <vt:lpstr>Cheat Sheet for Running Java Project in Eclipse  JUnit (a popular mean to run test cases)</vt:lpstr>
      <vt:lpstr>Cheat Sheet for Running Java Project in Eclipse  The Test001 test case</vt:lpstr>
    </vt:vector>
  </TitlesOfParts>
  <Company>City University of Hong Kong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CS3343 Software Engineering Practice</dc:title>
  <dc:creator>Dr. W.K. Chan</dc:creator>
  <cp:keywords>Software Engineering</cp:keywords>
  <cp:lastModifiedBy>Prof. Chan Wing Kwong</cp:lastModifiedBy>
  <cp:revision>600</cp:revision>
  <cp:lastPrinted>2019-09-17T05:38:01Z</cp:lastPrinted>
  <dcterms:created xsi:type="dcterms:W3CDTF">1999-09-08T02:17:18Z</dcterms:created>
  <dcterms:modified xsi:type="dcterms:W3CDTF">2025-11-03T06:19:09Z</dcterms:modified>
</cp:coreProperties>
</file>